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88163" cy="10020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FFFF"/>
    <a:srgbClr val="CC00FF"/>
    <a:srgbClr val="FFFF00"/>
    <a:srgbClr val="000099"/>
    <a:srgbClr val="CCFF33"/>
    <a:srgbClr val="FF99FF"/>
    <a:srgbClr val="FFFF66"/>
    <a:srgbClr val="0000FF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74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th-TH" dirty="0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CB860501-09BA-4DDC-BB0B-D6E5DC9D1C4F}" type="datetimeFigureOut">
              <a:rPr lang="th-TH" smtClean="0"/>
              <a:t>17/12/60</a:t>
            </a:fld>
            <a:endParaRPr lang="th-TH" dirty="0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th-TH" dirty="0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th-TH" dirty="0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40D06EA5-B458-4A14-853D-23A2C7F238D1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515008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06EA5-B458-4A14-853D-23A2C7F238D1}" type="slidenum">
              <a:rPr lang="th-TH" smtClean="0"/>
              <a:t>1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158301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2B3C8-33F2-4FDD-982F-11760685A8B1}" type="datetimeFigureOut">
              <a:rPr lang="en-US" smtClean="0"/>
              <a:t>12/17/2017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54299-E3DA-4747-B51F-031572B968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323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2B3C8-33F2-4FDD-982F-11760685A8B1}" type="datetimeFigureOut">
              <a:rPr lang="en-US" smtClean="0"/>
              <a:t>12/17/2017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54299-E3DA-4747-B51F-031572B968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780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2B3C8-33F2-4FDD-982F-11760685A8B1}" type="datetimeFigureOut">
              <a:rPr lang="en-US" smtClean="0"/>
              <a:t>12/17/2017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54299-E3DA-4747-B51F-031572B968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580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2B3C8-33F2-4FDD-982F-11760685A8B1}" type="datetimeFigureOut">
              <a:rPr lang="en-US" smtClean="0"/>
              <a:t>12/17/2017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54299-E3DA-4747-B51F-031572B968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134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2B3C8-33F2-4FDD-982F-11760685A8B1}" type="datetimeFigureOut">
              <a:rPr lang="en-US" smtClean="0"/>
              <a:t>12/17/2017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54299-E3DA-4747-B51F-031572B968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825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2B3C8-33F2-4FDD-982F-11760685A8B1}" type="datetimeFigureOut">
              <a:rPr lang="en-US" smtClean="0"/>
              <a:t>12/17/2017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54299-E3DA-4747-B51F-031572B968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1855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2B3C8-33F2-4FDD-982F-11760685A8B1}" type="datetimeFigureOut">
              <a:rPr lang="en-US" smtClean="0"/>
              <a:t>12/17/2017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54299-E3DA-4747-B51F-031572B968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599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2B3C8-33F2-4FDD-982F-11760685A8B1}" type="datetimeFigureOut">
              <a:rPr lang="en-US" smtClean="0"/>
              <a:t>12/17/2017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54299-E3DA-4747-B51F-031572B968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205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2B3C8-33F2-4FDD-982F-11760685A8B1}" type="datetimeFigureOut">
              <a:rPr lang="en-US" smtClean="0"/>
              <a:t>12/17/2017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54299-E3DA-4747-B51F-031572B968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959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2B3C8-33F2-4FDD-982F-11760685A8B1}" type="datetimeFigureOut">
              <a:rPr lang="en-US" smtClean="0"/>
              <a:t>12/17/2017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54299-E3DA-4747-B51F-031572B968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295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2B3C8-33F2-4FDD-982F-11760685A8B1}" type="datetimeFigureOut">
              <a:rPr lang="en-US" smtClean="0"/>
              <a:t>12/17/2017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54299-E3DA-4747-B51F-031572B968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794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52B3C8-33F2-4FDD-982F-11760685A8B1}" type="datetimeFigureOut">
              <a:rPr lang="en-US" smtClean="0"/>
              <a:t>12/17/2017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F54299-E3DA-4747-B51F-031572B968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101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ngry Bird PowerPoint templat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856"/>
            <a:ext cx="9144000" cy="6871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5"/>
          <p:cNvSpPr/>
          <p:nvPr/>
        </p:nvSpPr>
        <p:spPr>
          <a:xfrm>
            <a:off x="3047999" y="4567535"/>
            <a:ext cx="3125903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h-TH" sz="2400" b="1" dirty="0" smtClean="0">
                <a:solidFill>
                  <a:schemeClr val="tx2">
                    <a:lumMod val="50000"/>
                  </a:schemeClr>
                </a:solidFill>
                <a:latin typeface="TH Fah kwang" pitchFamily="2" charset="-34"/>
                <a:cs typeface="TH Fah kwang" pitchFamily="2" charset="-34"/>
              </a:rPr>
              <a:t>ชั้นประถมศึกษาปีที่ 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latin typeface="TH Fah kwang" pitchFamily="2" charset="-34"/>
                <a:cs typeface="TH Fah kwang" pitchFamily="2" charset="-34"/>
              </a:rPr>
              <a:t>6</a:t>
            </a:r>
            <a:endParaRPr lang="en-US" sz="2400" b="1" dirty="0">
              <a:solidFill>
                <a:schemeClr val="tx2">
                  <a:lumMod val="50000"/>
                </a:schemeClr>
              </a:solidFill>
              <a:latin typeface="TH Fah kwang" pitchFamily="2" charset="-34"/>
              <a:cs typeface="TH Fah kwang" pitchFamily="2" charset="-34"/>
            </a:endParaRPr>
          </a:p>
        </p:txBody>
      </p:sp>
      <p:pic>
        <p:nvPicPr>
          <p:cNvPr id="2" name="Picture 2" descr="http://webaddicts.in/wp-content/uploads/2014/03/photoshop_cc_logo_by_hbkcute-d6cm4k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394" y="1600200"/>
            <a:ext cx="3906604" cy="3042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microlinks.biz/App_Data_Storage/ImageCollections/WebForm/Default/WebSolutions/ws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800" y="1828800"/>
            <a:ext cx="2311400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4016487"/>
            <a:ext cx="2209800" cy="2015725"/>
          </a:xfrm>
          <a:prstGeom prst="rect">
            <a:avLst/>
          </a:prstGeom>
        </p:spPr>
      </p:pic>
      <p:pic>
        <p:nvPicPr>
          <p:cNvPr id="11" name="รูปภาพ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05000"/>
            <a:ext cx="1800225" cy="117199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434994" y="732478"/>
            <a:ext cx="4423006" cy="707886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ctr"/>
            <a:r>
              <a:rPr lang="th-TH" sz="4000" b="1" dirty="0" smtClean="0">
                <a:solidFill>
                  <a:srgbClr val="0000FF"/>
                </a:solidFill>
                <a:effectLst>
                  <a:glow rad="101600">
                    <a:srgbClr val="CCFF33">
                      <a:alpha val="60000"/>
                    </a:srgbClr>
                  </a:glow>
                </a:effectLst>
                <a:latin typeface="TH Mali Grade 6" pitchFamily="2" charset="-34"/>
                <a:cs typeface="TH Mali Grade 6" pitchFamily="2" charset="-34"/>
              </a:rPr>
              <a:t>ความรู้เบื้องต้นเกี่ยวกับโปรแกรม</a:t>
            </a:r>
            <a:endParaRPr lang="en-US" sz="4000" b="1" dirty="0">
              <a:solidFill>
                <a:srgbClr val="0000FF"/>
              </a:solidFill>
              <a:effectLst>
                <a:glow rad="101600">
                  <a:srgbClr val="CCFF33">
                    <a:alpha val="60000"/>
                  </a:srgbClr>
                </a:glow>
              </a:effectLst>
              <a:latin typeface="TH Mali Grade 6" pitchFamily="2" charset="-34"/>
              <a:cs typeface="TH Mali Grade 6" pitchFamily="2" charset="-34"/>
            </a:endParaRP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406" y="-228600"/>
            <a:ext cx="4002385" cy="1668964"/>
          </a:xfrm>
          <a:prstGeom prst="rect">
            <a:avLst/>
          </a:prstGeom>
        </p:spPr>
      </p:pic>
      <p:sp>
        <p:nvSpPr>
          <p:cNvPr id="13" name="Rectangle 5"/>
          <p:cNvSpPr/>
          <p:nvPr/>
        </p:nvSpPr>
        <p:spPr>
          <a:xfrm>
            <a:off x="5088909" y="5867400"/>
            <a:ext cx="4076700" cy="400110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/>
            <a:r>
              <a:rPr lang="th-TH" sz="2000" b="1" dirty="0" smtClean="0">
                <a:solidFill>
                  <a:srgbClr val="FF0066"/>
                </a:solidFill>
                <a:latin typeface="TH K2D July8" pitchFamily="2" charset="-34"/>
                <a:cs typeface="TH K2D July8" pitchFamily="2" charset="-34"/>
              </a:rPr>
              <a:t>นางสาวมลฤดี เนื่องสุข ครู คศ.1</a:t>
            </a:r>
            <a:endParaRPr lang="en-US" sz="2000" b="1" dirty="0">
              <a:solidFill>
                <a:srgbClr val="FF0066"/>
              </a:solidFill>
              <a:latin typeface="TH K2D July8" pitchFamily="2" charset="-34"/>
              <a:cs typeface="TH K2D July8" pitchFamily="2" charset="-34"/>
            </a:endParaRPr>
          </a:p>
        </p:txBody>
      </p:sp>
      <p:sp>
        <p:nvSpPr>
          <p:cNvPr id="14" name="Rectangle 5"/>
          <p:cNvSpPr/>
          <p:nvPr/>
        </p:nvSpPr>
        <p:spPr>
          <a:xfrm>
            <a:off x="3127606" y="6324600"/>
            <a:ext cx="6038003" cy="400110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/>
            <a:r>
              <a:rPr lang="th-TH" sz="2000" b="1" dirty="0" smtClean="0">
                <a:solidFill>
                  <a:srgbClr val="FF0066"/>
                </a:solidFill>
                <a:latin typeface="TH K2D July8" pitchFamily="2" charset="-34"/>
                <a:cs typeface="TH K2D July8" pitchFamily="2" charset="-34"/>
              </a:rPr>
              <a:t>โรงเรียนเทศบาลตำบลห้วยเกิ้ง  สังกัดเทศบาลตำบลห้วยเกิ้ง</a:t>
            </a:r>
            <a:endParaRPr lang="en-US" sz="2000" b="1" dirty="0">
              <a:solidFill>
                <a:srgbClr val="FF0066"/>
              </a:solidFill>
              <a:latin typeface="TH K2D July8" pitchFamily="2" charset="-34"/>
              <a:cs typeface="TH K2D July8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4056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ngry Bird PowerPoint templa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856"/>
            <a:ext cx="9144000" cy="6871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62"/>
          <a:stretch/>
        </p:blipFill>
        <p:spPr>
          <a:xfrm>
            <a:off x="609600" y="0"/>
            <a:ext cx="7848600" cy="35052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64848" y="360402"/>
            <a:ext cx="484619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3000" dirty="0" smtClean="0">
                <a:solidFill>
                  <a:schemeClr val="bg1"/>
                </a:solidFill>
                <a:latin typeface="TS-SOM TUM-np" pitchFamily="2" charset="0"/>
                <a:cs typeface="TS-SOM TUM-np" pitchFamily="2" charset="0"/>
              </a:rPr>
              <a:t>องค์ประกอบของ</a:t>
            </a:r>
            <a:r>
              <a:rPr lang="th-TH" sz="3000" dirty="0">
                <a:solidFill>
                  <a:schemeClr val="bg1"/>
                </a:solidFill>
                <a:latin typeface="TS-SOM TUM-np" pitchFamily="2" charset="0"/>
                <a:cs typeface="TS-SOM TUM-np" pitchFamily="2" charset="0"/>
              </a:rPr>
              <a:t>โปรแกรม </a:t>
            </a:r>
            <a:r>
              <a:rPr lang="en-US" sz="3000" dirty="0">
                <a:solidFill>
                  <a:schemeClr val="bg1"/>
                </a:solidFill>
                <a:latin typeface="TS-SOM TUM-np" pitchFamily="2" charset="0"/>
                <a:cs typeface="TS-SOM TUM-np" pitchFamily="2" charset="0"/>
              </a:rPr>
              <a:t>Photoshop CS3</a:t>
            </a:r>
          </a:p>
        </p:txBody>
      </p:sp>
      <p:sp>
        <p:nvSpPr>
          <p:cNvPr id="34" name="Chevron 33"/>
          <p:cNvSpPr/>
          <p:nvPr/>
        </p:nvSpPr>
        <p:spPr>
          <a:xfrm>
            <a:off x="3200400" y="1302753"/>
            <a:ext cx="3048000" cy="609600"/>
          </a:xfrm>
          <a:prstGeom prst="chevron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66"/>
                </a:solidFill>
                <a:latin typeface="TS-SOM TUM-np" pitchFamily="2" charset="0"/>
                <a:cs typeface="TS-SOM TUM-np" pitchFamily="2" charset="0"/>
              </a:rPr>
              <a:t>3. </a:t>
            </a:r>
            <a:r>
              <a:rPr lang="th-TH" sz="2800" dirty="0">
                <a:solidFill>
                  <a:srgbClr val="FF0066"/>
                </a:solidFill>
                <a:latin typeface="TS-SOM TUM-np" pitchFamily="2" charset="0"/>
                <a:cs typeface="TS-SOM TUM-np" pitchFamily="2" charset="0"/>
              </a:rPr>
              <a:t>พาเล็ต (</a:t>
            </a:r>
            <a:r>
              <a:rPr lang="en-US" sz="2800" dirty="0">
                <a:solidFill>
                  <a:srgbClr val="FF0066"/>
                </a:solidFill>
                <a:latin typeface="TS-SOM TUM-np" pitchFamily="2" charset="0"/>
                <a:cs typeface="TS-SOM TUM-np" pitchFamily="2" charset="0"/>
              </a:rPr>
              <a:t>Palette</a:t>
            </a:r>
            <a:r>
              <a:rPr lang="th-TH" sz="2800" dirty="0">
                <a:solidFill>
                  <a:srgbClr val="FF0066"/>
                </a:solidFill>
                <a:latin typeface="TS-SOM TUM-np" pitchFamily="2" charset="0"/>
                <a:cs typeface="TS-SOM TUM-np" pitchFamily="2" charset="0"/>
              </a:rPr>
              <a:t>)</a:t>
            </a:r>
            <a:endParaRPr lang="en-US" sz="2800" dirty="0">
              <a:solidFill>
                <a:srgbClr val="FF0066"/>
              </a:solidFill>
              <a:latin typeface="TS-SOM TUM-np" pitchFamily="2" charset="0"/>
              <a:cs typeface="TS-SOM TUM-np" pitchFamily="2" charset="0"/>
            </a:endParaRPr>
          </a:p>
        </p:txBody>
      </p:sp>
      <p:sp>
        <p:nvSpPr>
          <p:cNvPr id="35" name="Donut 34"/>
          <p:cNvSpPr/>
          <p:nvPr/>
        </p:nvSpPr>
        <p:spPr>
          <a:xfrm>
            <a:off x="2856489" y="1295400"/>
            <a:ext cx="724911" cy="624305"/>
          </a:xfrm>
          <a:prstGeom prst="donut">
            <a:avLst/>
          </a:prstGeom>
          <a:solidFill>
            <a:srgbClr val="92D05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146" name="Picture 2" descr="http://tc.mengrai.ac.th/krunoom/instruction/photoshop/image/tool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33" t="14647" r="1248" b="52797"/>
          <a:stretch/>
        </p:blipFill>
        <p:spPr bwMode="auto">
          <a:xfrm>
            <a:off x="838200" y="2286000"/>
            <a:ext cx="2144559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5" descr="http://krukorawee.com/photoshopcs3/images/palette-history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294908"/>
            <a:ext cx="2289464" cy="2105891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Picture 36" descr="http://krukorawee.com/photoshopcs3/images/palette-info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286000"/>
            <a:ext cx="2133600" cy="2008908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Rectangle 37"/>
          <p:cNvSpPr/>
          <p:nvPr/>
        </p:nvSpPr>
        <p:spPr>
          <a:xfrm>
            <a:off x="1327198" y="4201180"/>
            <a:ext cx="1111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S-SOM TUM-np" pitchFamily="2" charset="0"/>
                <a:cs typeface="TS-SOM TUM-np" pitchFamily="2" charset="0"/>
              </a:rPr>
              <a:t>Navigator</a:t>
            </a:r>
          </a:p>
        </p:txBody>
      </p:sp>
      <p:sp>
        <p:nvSpPr>
          <p:cNvPr id="40" name="Rectangle 39"/>
          <p:cNvSpPr/>
          <p:nvPr/>
        </p:nvSpPr>
        <p:spPr>
          <a:xfrm>
            <a:off x="4094331" y="3677960"/>
            <a:ext cx="8707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TS-SOM TUM-np" pitchFamily="2" charset="0"/>
                <a:cs typeface="TS-SOM TUM-np" pitchFamily="2" charset="0"/>
              </a:rPr>
              <a:t>History</a:t>
            </a:r>
            <a:endParaRPr lang="en-US" sz="2800" dirty="0">
              <a:latin typeface="TS-SOM TUM-np" pitchFamily="2" charset="0"/>
              <a:cs typeface="TS-SOM TUM-np" pitchFamily="2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7086600" y="4201180"/>
            <a:ext cx="5661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TS-SOM TUM-np" pitchFamily="2" charset="0"/>
                <a:cs typeface="TS-SOM TUM-np" pitchFamily="2" charset="0"/>
              </a:rPr>
              <a:t>Info</a:t>
            </a:r>
            <a:endParaRPr lang="en-US" sz="2800" dirty="0">
              <a:latin typeface="TS-SOM TUM-np" pitchFamily="2" charset="0"/>
              <a:cs typeface="TS-SOM TUM-np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7765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ngry Bird PowerPoint templa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856"/>
            <a:ext cx="9144000" cy="6871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62"/>
          <a:stretch/>
        </p:blipFill>
        <p:spPr>
          <a:xfrm>
            <a:off x="609600" y="0"/>
            <a:ext cx="7848600" cy="35052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64848" y="360402"/>
            <a:ext cx="484619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3000" dirty="0" smtClean="0">
                <a:solidFill>
                  <a:schemeClr val="bg1"/>
                </a:solidFill>
                <a:latin typeface="TS-SOM TUM-np" pitchFamily="2" charset="0"/>
                <a:cs typeface="TS-SOM TUM-np" pitchFamily="2" charset="0"/>
              </a:rPr>
              <a:t>องค์ประกอบของ</a:t>
            </a:r>
            <a:r>
              <a:rPr lang="th-TH" sz="3000" dirty="0">
                <a:solidFill>
                  <a:schemeClr val="bg1"/>
                </a:solidFill>
                <a:latin typeface="TS-SOM TUM-np" pitchFamily="2" charset="0"/>
                <a:cs typeface="TS-SOM TUM-np" pitchFamily="2" charset="0"/>
              </a:rPr>
              <a:t>โปรแกรม </a:t>
            </a:r>
            <a:r>
              <a:rPr lang="en-US" sz="3000" dirty="0">
                <a:solidFill>
                  <a:schemeClr val="bg1"/>
                </a:solidFill>
                <a:latin typeface="TS-SOM TUM-np" pitchFamily="2" charset="0"/>
                <a:cs typeface="TS-SOM TUM-np" pitchFamily="2" charset="0"/>
              </a:rPr>
              <a:t>Photoshop CS3</a:t>
            </a:r>
          </a:p>
        </p:txBody>
      </p:sp>
      <p:sp>
        <p:nvSpPr>
          <p:cNvPr id="34" name="Chevron 33"/>
          <p:cNvSpPr/>
          <p:nvPr/>
        </p:nvSpPr>
        <p:spPr>
          <a:xfrm>
            <a:off x="3200400" y="1302753"/>
            <a:ext cx="3048000" cy="609600"/>
          </a:xfrm>
          <a:prstGeom prst="chevron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66"/>
                </a:solidFill>
                <a:latin typeface="TS-SOM TUM-np" pitchFamily="2" charset="0"/>
                <a:cs typeface="TS-SOM TUM-np" pitchFamily="2" charset="0"/>
              </a:rPr>
              <a:t>3. </a:t>
            </a:r>
            <a:r>
              <a:rPr lang="th-TH" sz="2800" dirty="0">
                <a:solidFill>
                  <a:srgbClr val="FF0066"/>
                </a:solidFill>
                <a:latin typeface="TS-SOM TUM-np" pitchFamily="2" charset="0"/>
                <a:cs typeface="TS-SOM TUM-np" pitchFamily="2" charset="0"/>
              </a:rPr>
              <a:t>พาเล็ต (</a:t>
            </a:r>
            <a:r>
              <a:rPr lang="en-US" sz="2800" dirty="0">
                <a:solidFill>
                  <a:srgbClr val="FF0066"/>
                </a:solidFill>
                <a:latin typeface="TS-SOM TUM-np" pitchFamily="2" charset="0"/>
                <a:cs typeface="TS-SOM TUM-np" pitchFamily="2" charset="0"/>
              </a:rPr>
              <a:t>Palette</a:t>
            </a:r>
            <a:r>
              <a:rPr lang="th-TH" sz="2800" dirty="0">
                <a:solidFill>
                  <a:srgbClr val="FF0066"/>
                </a:solidFill>
                <a:latin typeface="TS-SOM TUM-np" pitchFamily="2" charset="0"/>
                <a:cs typeface="TS-SOM TUM-np" pitchFamily="2" charset="0"/>
              </a:rPr>
              <a:t>)</a:t>
            </a:r>
            <a:endParaRPr lang="en-US" sz="2800" dirty="0">
              <a:solidFill>
                <a:srgbClr val="FF0066"/>
              </a:solidFill>
              <a:latin typeface="TS-SOM TUM-np" pitchFamily="2" charset="0"/>
              <a:cs typeface="TS-SOM TUM-np" pitchFamily="2" charset="0"/>
            </a:endParaRPr>
          </a:p>
        </p:txBody>
      </p:sp>
      <p:sp>
        <p:nvSpPr>
          <p:cNvPr id="35" name="Donut 34"/>
          <p:cNvSpPr/>
          <p:nvPr/>
        </p:nvSpPr>
        <p:spPr>
          <a:xfrm>
            <a:off x="2856489" y="1295400"/>
            <a:ext cx="724911" cy="624305"/>
          </a:xfrm>
          <a:prstGeom prst="donut">
            <a:avLst/>
          </a:prstGeom>
          <a:solidFill>
            <a:srgbClr val="92D05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443988" y="4201180"/>
            <a:ext cx="6896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TS-SOM TUM-np" pitchFamily="2" charset="0"/>
                <a:cs typeface="TS-SOM TUM-np" pitchFamily="2" charset="0"/>
              </a:rPr>
              <a:t>Color</a:t>
            </a:r>
            <a:endParaRPr lang="en-US" sz="2800" dirty="0">
              <a:latin typeface="TS-SOM TUM-np" pitchFamily="2" charset="0"/>
              <a:cs typeface="TS-SOM TUM-np" pitchFamily="2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4038600" y="3677960"/>
            <a:ext cx="11496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TS-SOM TUM-np" pitchFamily="2" charset="0"/>
                <a:cs typeface="TS-SOM TUM-np" pitchFamily="2" charset="0"/>
              </a:rPr>
              <a:t>Swatches</a:t>
            </a:r>
            <a:endParaRPr lang="en-US" sz="2800" dirty="0">
              <a:latin typeface="TS-SOM TUM-np" pitchFamily="2" charset="0"/>
              <a:cs typeface="TS-SOM TUM-np" pitchFamily="2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948135" y="4201180"/>
            <a:ext cx="8242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TS-SOM TUM-np" pitchFamily="2" charset="0"/>
                <a:cs typeface="TS-SOM TUM-np" pitchFamily="2" charset="0"/>
              </a:rPr>
              <a:t>Styles</a:t>
            </a:r>
            <a:endParaRPr lang="en-US" sz="2800" dirty="0">
              <a:latin typeface="TS-SOM TUM-np" pitchFamily="2" charset="0"/>
              <a:cs typeface="TS-SOM TUM-np" pitchFamily="2" charset="0"/>
            </a:endParaRPr>
          </a:p>
        </p:txBody>
      </p:sp>
      <p:pic>
        <p:nvPicPr>
          <p:cNvPr id="13" name="Picture 12" descr="http://krukorawee.com/photoshopcs3/images/palette-color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362200"/>
            <a:ext cx="2222062" cy="1932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http://krukorawee.com/photoshopcs3/images/palette-swatches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294908"/>
            <a:ext cx="2433303" cy="20296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http://krukorawee.com/photoshopcs3/images/palette-styes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362198"/>
            <a:ext cx="2286000" cy="18389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5864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ngry Bird PowerPoint templa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856"/>
            <a:ext cx="9144000" cy="6871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62"/>
          <a:stretch/>
        </p:blipFill>
        <p:spPr>
          <a:xfrm>
            <a:off x="609600" y="0"/>
            <a:ext cx="7848600" cy="35052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64848" y="360402"/>
            <a:ext cx="484619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3000" dirty="0" smtClean="0">
                <a:solidFill>
                  <a:schemeClr val="bg1"/>
                </a:solidFill>
                <a:latin typeface="TS-SOM TUM-np" pitchFamily="2" charset="0"/>
                <a:cs typeface="TS-SOM TUM-np" pitchFamily="2" charset="0"/>
              </a:rPr>
              <a:t>องค์ประกอบของ</a:t>
            </a:r>
            <a:r>
              <a:rPr lang="th-TH" sz="3000" dirty="0">
                <a:solidFill>
                  <a:schemeClr val="bg1"/>
                </a:solidFill>
                <a:latin typeface="TS-SOM TUM-np" pitchFamily="2" charset="0"/>
                <a:cs typeface="TS-SOM TUM-np" pitchFamily="2" charset="0"/>
              </a:rPr>
              <a:t>โปรแกรม </a:t>
            </a:r>
            <a:r>
              <a:rPr lang="en-US" sz="3000" dirty="0">
                <a:solidFill>
                  <a:schemeClr val="bg1"/>
                </a:solidFill>
                <a:latin typeface="TS-SOM TUM-np" pitchFamily="2" charset="0"/>
                <a:cs typeface="TS-SOM TUM-np" pitchFamily="2" charset="0"/>
              </a:rPr>
              <a:t>Photoshop CS3</a:t>
            </a:r>
          </a:p>
        </p:txBody>
      </p:sp>
      <p:sp>
        <p:nvSpPr>
          <p:cNvPr id="34" name="Chevron 33"/>
          <p:cNvSpPr/>
          <p:nvPr/>
        </p:nvSpPr>
        <p:spPr>
          <a:xfrm>
            <a:off x="3200400" y="1302753"/>
            <a:ext cx="3048000" cy="609600"/>
          </a:xfrm>
          <a:prstGeom prst="chevron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66"/>
                </a:solidFill>
                <a:latin typeface="TS-SOM TUM-np" pitchFamily="2" charset="0"/>
                <a:cs typeface="TS-SOM TUM-np" pitchFamily="2" charset="0"/>
              </a:rPr>
              <a:t>3. </a:t>
            </a:r>
            <a:r>
              <a:rPr lang="th-TH" sz="2800" dirty="0">
                <a:solidFill>
                  <a:srgbClr val="FF0066"/>
                </a:solidFill>
                <a:latin typeface="TS-SOM TUM-np" pitchFamily="2" charset="0"/>
                <a:cs typeface="TS-SOM TUM-np" pitchFamily="2" charset="0"/>
              </a:rPr>
              <a:t>พาเล็ต (</a:t>
            </a:r>
            <a:r>
              <a:rPr lang="en-US" sz="2800" dirty="0">
                <a:solidFill>
                  <a:srgbClr val="FF0066"/>
                </a:solidFill>
                <a:latin typeface="TS-SOM TUM-np" pitchFamily="2" charset="0"/>
                <a:cs typeface="TS-SOM TUM-np" pitchFamily="2" charset="0"/>
              </a:rPr>
              <a:t>Palette</a:t>
            </a:r>
            <a:r>
              <a:rPr lang="th-TH" sz="2800" dirty="0">
                <a:solidFill>
                  <a:srgbClr val="FF0066"/>
                </a:solidFill>
                <a:latin typeface="TS-SOM TUM-np" pitchFamily="2" charset="0"/>
                <a:cs typeface="TS-SOM TUM-np" pitchFamily="2" charset="0"/>
              </a:rPr>
              <a:t>)</a:t>
            </a:r>
            <a:endParaRPr lang="en-US" sz="2800" dirty="0">
              <a:solidFill>
                <a:srgbClr val="FF0066"/>
              </a:solidFill>
              <a:latin typeface="TS-SOM TUM-np" pitchFamily="2" charset="0"/>
              <a:cs typeface="TS-SOM TUM-np" pitchFamily="2" charset="0"/>
            </a:endParaRPr>
          </a:p>
        </p:txBody>
      </p:sp>
      <p:sp>
        <p:nvSpPr>
          <p:cNvPr id="35" name="Donut 34"/>
          <p:cNvSpPr/>
          <p:nvPr/>
        </p:nvSpPr>
        <p:spPr>
          <a:xfrm>
            <a:off x="2856489" y="1295400"/>
            <a:ext cx="724911" cy="624305"/>
          </a:xfrm>
          <a:prstGeom prst="donut">
            <a:avLst/>
          </a:prstGeom>
          <a:solidFill>
            <a:srgbClr val="92D05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372711" y="4277380"/>
            <a:ext cx="8370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TS-SOM TUM-np" pitchFamily="2" charset="0"/>
                <a:cs typeface="TS-SOM TUM-np" pitchFamily="2" charset="0"/>
              </a:rPr>
              <a:t>Layers</a:t>
            </a:r>
            <a:endParaRPr lang="en-US" sz="2800" dirty="0">
              <a:latin typeface="TS-SOM TUM-np" pitchFamily="2" charset="0"/>
              <a:cs typeface="TS-SOM TUM-np" pitchFamily="2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4038600" y="3677960"/>
            <a:ext cx="10775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TS-SOM TUM-np" pitchFamily="2" charset="0"/>
                <a:cs typeface="TS-SOM TUM-np" pitchFamily="2" charset="0"/>
              </a:rPr>
              <a:t>Channels</a:t>
            </a:r>
            <a:endParaRPr lang="en-US" sz="2800" dirty="0">
              <a:latin typeface="TS-SOM TUM-np" pitchFamily="2" charset="0"/>
              <a:cs typeface="TS-SOM TUM-np" pitchFamily="2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7010400" y="4277380"/>
            <a:ext cx="7617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TS-SOM TUM-np" pitchFamily="2" charset="0"/>
                <a:cs typeface="TS-SOM TUM-np" pitchFamily="2" charset="0"/>
              </a:rPr>
              <a:t>Paths</a:t>
            </a:r>
            <a:endParaRPr lang="en-US" sz="2800" dirty="0">
              <a:latin typeface="TS-SOM TUM-np" pitchFamily="2" charset="0"/>
              <a:cs typeface="TS-SOM TUM-np" pitchFamily="2" charset="0"/>
            </a:endParaRPr>
          </a:p>
        </p:txBody>
      </p:sp>
      <p:pic>
        <p:nvPicPr>
          <p:cNvPr id="16" name="Picture 15" descr="http://krukorawee.com/photoshopcs3/images/palette-layer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3" y="2362198"/>
            <a:ext cx="2276477" cy="19327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 descr="http://krukorawee.com/photoshopcs3/images/palette-channels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294908"/>
            <a:ext cx="2498563" cy="21058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 descr="http://krukorawee.com/photoshopcs3/images/palette-paths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362198"/>
            <a:ext cx="2209800" cy="19327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46311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ngry Bird PowerPoint templa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292"/>
            <a:ext cx="9144000" cy="6871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62"/>
          <a:stretch/>
        </p:blipFill>
        <p:spPr>
          <a:xfrm>
            <a:off x="609600" y="0"/>
            <a:ext cx="7848600" cy="35052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64848" y="360402"/>
            <a:ext cx="484619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3000" dirty="0" smtClean="0">
                <a:solidFill>
                  <a:schemeClr val="bg1"/>
                </a:solidFill>
                <a:latin typeface="TS-SOM TUM-np" pitchFamily="2" charset="0"/>
                <a:cs typeface="TS-SOM TUM-np" pitchFamily="2" charset="0"/>
              </a:rPr>
              <a:t>องค์ประกอบของ</a:t>
            </a:r>
            <a:r>
              <a:rPr lang="th-TH" sz="3000" dirty="0">
                <a:solidFill>
                  <a:schemeClr val="bg1"/>
                </a:solidFill>
                <a:latin typeface="TS-SOM TUM-np" pitchFamily="2" charset="0"/>
                <a:cs typeface="TS-SOM TUM-np" pitchFamily="2" charset="0"/>
              </a:rPr>
              <a:t>โปรแกรม </a:t>
            </a:r>
            <a:r>
              <a:rPr lang="en-US" sz="3000" dirty="0">
                <a:solidFill>
                  <a:schemeClr val="bg1"/>
                </a:solidFill>
                <a:latin typeface="TS-SOM TUM-np" pitchFamily="2" charset="0"/>
                <a:cs typeface="TS-SOM TUM-np" pitchFamily="2" charset="0"/>
              </a:rPr>
              <a:t>Photoshop CS3</a:t>
            </a:r>
          </a:p>
        </p:txBody>
      </p:sp>
      <p:sp>
        <p:nvSpPr>
          <p:cNvPr id="13" name="Chevron 12"/>
          <p:cNvSpPr/>
          <p:nvPr/>
        </p:nvSpPr>
        <p:spPr>
          <a:xfrm rot="21423776">
            <a:off x="2679467" y="1405233"/>
            <a:ext cx="3708866" cy="621057"/>
          </a:xfrm>
          <a:prstGeom prst="chevron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00FF"/>
                </a:solidFill>
                <a:latin typeface="TS-SOM TUM-np" pitchFamily="2" charset="0"/>
                <a:cs typeface="TS-SOM TUM-np" pitchFamily="2" charset="0"/>
              </a:rPr>
              <a:t>4. </a:t>
            </a:r>
            <a:r>
              <a:rPr lang="th-TH" sz="2800" dirty="0" smtClean="0">
                <a:solidFill>
                  <a:srgbClr val="0000FF"/>
                </a:solidFill>
                <a:latin typeface="TS-SOM TUM-np" pitchFamily="2" charset="0"/>
                <a:cs typeface="TS-SOM TUM-np" pitchFamily="2" charset="0"/>
              </a:rPr>
              <a:t>แถบสถานะ (</a:t>
            </a:r>
            <a:r>
              <a:rPr lang="en-US" sz="2800" dirty="0" smtClean="0">
                <a:solidFill>
                  <a:srgbClr val="0000FF"/>
                </a:solidFill>
                <a:latin typeface="TS-SOM TUM-np" pitchFamily="2" charset="0"/>
                <a:cs typeface="TS-SOM TUM-np" pitchFamily="2" charset="0"/>
              </a:rPr>
              <a:t>Status Bar</a:t>
            </a:r>
            <a:r>
              <a:rPr lang="th-TH" sz="2800" dirty="0" smtClean="0">
                <a:solidFill>
                  <a:srgbClr val="0000FF"/>
                </a:solidFill>
                <a:latin typeface="TS-SOM TUM-np" pitchFamily="2" charset="0"/>
                <a:cs typeface="TS-SOM TUM-np" pitchFamily="2" charset="0"/>
              </a:rPr>
              <a:t>)</a:t>
            </a:r>
            <a:endParaRPr lang="en-US" sz="2800" dirty="0">
              <a:solidFill>
                <a:srgbClr val="0000FF"/>
              </a:solidFill>
              <a:latin typeface="TS-SOM TUM-np" pitchFamily="2" charset="0"/>
              <a:cs typeface="TS-SOM TUM-np" pitchFamily="2" charset="0"/>
            </a:endParaRPr>
          </a:p>
        </p:txBody>
      </p:sp>
      <p:sp>
        <p:nvSpPr>
          <p:cNvPr id="14" name="Donut 13"/>
          <p:cNvSpPr/>
          <p:nvPr/>
        </p:nvSpPr>
        <p:spPr>
          <a:xfrm>
            <a:off x="2323089" y="1496597"/>
            <a:ext cx="724911" cy="624305"/>
          </a:xfrm>
          <a:prstGeom prst="donut">
            <a:avLst/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5" name="Picture 14" descr="http://krukorawee.com/photoshopcs3/images/pro-status%20bar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0" t="65896" r="30801" b="30731"/>
          <a:stretch/>
        </p:blipFill>
        <p:spPr bwMode="auto">
          <a:xfrm>
            <a:off x="1261120" y="2711450"/>
            <a:ext cx="5368279" cy="4127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" name="Straight Arrow Connector 18"/>
          <p:cNvCxnSpPr/>
          <p:nvPr/>
        </p:nvCxnSpPr>
        <p:spPr>
          <a:xfrm flipV="1">
            <a:off x="1676400" y="3124200"/>
            <a:ext cx="0" cy="457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576478" y="3429000"/>
            <a:ext cx="22429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dirty="0" smtClean="0">
                <a:latin typeface="TS-SOM TUM-np" pitchFamily="2" charset="0"/>
                <a:cs typeface="TS-SOM TUM-np" pitchFamily="2" charset="0"/>
              </a:rPr>
              <a:t>เปอร์เซ็นต์การซูมรูปภาพ</a:t>
            </a:r>
            <a:endParaRPr lang="en-US" sz="2400" dirty="0">
              <a:latin typeface="TS-SOM TUM-np" pitchFamily="2" charset="0"/>
              <a:cs typeface="TS-SOM TUM-np" pitchFamily="2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3429000" y="3124201"/>
            <a:ext cx="0" cy="83819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2249042" y="3886200"/>
            <a:ext cx="247535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2400" dirty="0" smtClean="0">
                <a:latin typeface="TS-SOM TUM-np" pitchFamily="2" charset="0"/>
                <a:cs typeface="TS-SOM TUM-np" pitchFamily="2" charset="0"/>
              </a:rPr>
              <a:t>แสดงขนาดไฟล์รูปภาพ</a:t>
            </a:r>
          </a:p>
          <a:p>
            <a:pPr algn="ctr"/>
            <a:r>
              <a:rPr lang="th-TH" sz="2400" dirty="0" smtClean="0">
                <a:latin typeface="TS-SOM TUM-np" pitchFamily="2" charset="0"/>
                <a:cs typeface="TS-SOM TUM-np" pitchFamily="2" charset="0"/>
              </a:rPr>
              <a:t>หรือข้อมูลขึ้นอยู่กับออปชั่น</a:t>
            </a:r>
          </a:p>
          <a:p>
            <a:pPr algn="ctr"/>
            <a:r>
              <a:rPr lang="th-TH" sz="2400" dirty="0" smtClean="0">
                <a:latin typeface="TS-SOM TUM-np" pitchFamily="2" charset="0"/>
                <a:cs typeface="TS-SOM TUM-np" pitchFamily="2" charset="0"/>
              </a:rPr>
              <a:t>ที่เลือกในเมนู</a:t>
            </a:r>
            <a:endParaRPr lang="en-US" sz="2400" dirty="0">
              <a:latin typeface="TS-SOM TUM-np" pitchFamily="2" charset="0"/>
              <a:cs typeface="TS-SOM TUM-np" pitchFamily="2" charset="0"/>
            </a:endParaRPr>
          </a:p>
        </p:txBody>
      </p:sp>
      <p:pic>
        <p:nvPicPr>
          <p:cNvPr id="23" name="Picture 22" descr="http://krukorawee.com/photoshopcs3/images/pro-status%20bar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32" t="67901" r="30885" b="16050"/>
          <a:stretch/>
        </p:blipFill>
        <p:spPr bwMode="auto">
          <a:xfrm>
            <a:off x="4724400" y="3048000"/>
            <a:ext cx="1911348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 descr="http://krukorawee.com/photoshopcs3/images/pro-status%20bar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94" t="54250" r="10468" b="20134"/>
          <a:stretch/>
        </p:blipFill>
        <p:spPr bwMode="auto">
          <a:xfrm>
            <a:off x="6635748" y="2238196"/>
            <a:ext cx="1657352" cy="202900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" name="Straight Arrow Connector 24"/>
          <p:cNvCxnSpPr/>
          <p:nvPr/>
        </p:nvCxnSpPr>
        <p:spPr>
          <a:xfrm flipV="1">
            <a:off x="7239000" y="4267200"/>
            <a:ext cx="0" cy="660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6150775" y="4796135"/>
            <a:ext cx="21002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2400" dirty="0" smtClean="0">
                <a:latin typeface="TS-SOM TUM-np" pitchFamily="2" charset="0"/>
                <a:cs typeface="TS-SOM TUM-np" pitchFamily="2" charset="0"/>
              </a:rPr>
              <a:t>เมนูสำหรับเลือกข้อมูล</a:t>
            </a:r>
            <a:endParaRPr lang="en-US" sz="2400" dirty="0">
              <a:latin typeface="TS-SOM TUM-np" pitchFamily="2" charset="0"/>
              <a:cs typeface="TS-SOM TUM-np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711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ngry Bird PowerPoint templa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292"/>
            <a:ext cx="9144000" cy="6871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62"/>
          <a:stretch/>
        </p:blipFill>
        <p:spPr>
          <a:xfrm>
            <a:off x="609600" y="0"/>
            <a:ext cx="7848600" cy="35052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64848" y="360402"/>
            <a:ext cx="484619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3000" dirty="0" smtClean="0">
                <a:solidFill>
                  <a:schemeClr val="bg1"/>
                </a:solidFill>
                <a:latin typeface="TS-SOM TUM-np" pitchFamily="2" charset="0"/>
                <a:cs typeface="TS-SOM TUM-np" pitchFamily="2" charset="0"/>
              </a:rPr>
              <a:t>องค์ประกอบของ</a:t>
            </a:r>
            <a:r>
              <a:rPr lang="th-TH" sz="3000" dirty="0">
                <a:solidFill>
                  <a:schemeClr val="bg1"/>
                </a:solidFill>
                <a:latin typeface="TS-SOM TUM-np" pitchFamily="2" charset="0"/>
                <a:cs typeface="TS-SOM TUM-np" pitchFamily="2" charset="0"/>
              </a:rPr>
              <a:t>โปรแกรม </a:t>
            </a:r>
            <a:r>
              <a:rPr lang="en-US" sz="3000" dirty="0">
                <a:solidFill>
                  <a:schemeClr val="bg1"/>
                </a:solidFill>
                <a:latin typeface="TS-SOM TUM-np" pitchFamily="2" charset="0"/>
                <a:cs typeface="TS-SOM TUM-np" pitchFamily="2" charset="0"/>
              </a:rPr>
              <a:t>Photoshop CS3</a:t>
            </a:r>
          </a:p>
        </p:txBody>
      </p:sp>
      <p:sp>
        <p:nvSpPr>
          <p:cNvPr id="13" name="Chevron 12"/>
          <p:cNvSpPr/>
          <p:nvPr/>
        </p:nvSpPr>
        <p:spPr>
          <a:xfrm rot="21423776">
            <a:off x="2871817" y="1493228"/>
            <a:ext cx="3744130" cy="621057"/>
          </a:xfrm>
          <a:prstGeom prst="chevron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dirty="0" smtClean="0">
                <a:solidFill>
                  <a:srgbClr val="0000FF"/>
                </a:solidFill>
                <a:latin typeface="TS-SOM TUM-np" pitchFamily="2" charset="0"/>
                <a:cs typeface="TS-SOM TUM-np" pitchFamily="2" charset="0"/>
              </a:rPr>
              <a:t>พื้นที่ใช้งาน (</a:t>
            </a:r>
            <a:r>
              <a:rPr lang="en-US" sz="2800" dirty="0" smtClean="0">
                <a:solidFill>
                  <a:srgbClr val="0000FF"/>
                </a:solidFill>
                <a:latin typeface="TS-SOM TUM-np" pitchFamily="2" charset="0"/>
                <a:cs typeface="TS-SOM TUM-np" pitchFamily="2" charset="0"/>
              </a:rPr>
              <a:t>Working Area</a:t>
            </a:r>
            <a:r>
              <a:rPr lang="th-TH" sz="2800" dirty="0" smtClean="0">
                <a:solidFill>
                  <a:srgbClr val="0000FF"/>
                </a:solidFill>
                <a:latin typeface="TS-SOM TUM-np" pitchFamily="2" charset="0"/>
                <a:cs typeface="TS-SOM TUM-np" pitchFamily="2" charset="0"/>
              </a:rPr>
              <a:t>)</a:t>
            </a:r>
            <a:endParaRPr lang="en-US" sz="2800" dirty="0">
              <a:solidFill>
                <a:srgbClr val="0000FF"/>
              </a:solidFill>
              <a:latin typeface="TS-SOM TUM-np" pitchFamily="2" charset="0"/>
              <a:cs typeface="TS-SOM TUM-np" pitchFamily="2" charset="0"/>
            </a:endParaRPr>
          </a:p>
        </p:txBody>
      </p:sp>
      <p:sp>
        <p:nvSpPr>
          <p:cNvPr id="14" name="Donut 13"/>
          <p:cNvSpPr/>
          <p:nvPr/>
        </p:nvSpPr>
        <p:spPr>
          <a:xfrm>
            <a:off x="2465676" y="1585495"/>
            <a:ext cx="724911" cy="624305"/>
          </a:xfrm>
          <a:prstGeom prst="donut">
            <a:avLst/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" name="Picture 2" descr="http://tc.mengrai.ac.th/krunoom/instruction/photoshop/image/tool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28" t="22790" r="40833" b="21388"/>
          <a:stretch/>
        </p:blipFill>
        <p:spPr bwMode="auto">
          <a:xfrm>
            <a:off x="2484881" y="2415235"/>
            <a:ext cx="4220719" cy="3833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657600" y="3657600"/>
            <a:ext cx="1905000" cy="641674"/>
          </a:xfrm>
          <a:prstGeom prst="rect">
            <a:avLst/>
          </a:prstGeom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S-SOM TUM-np" pitchFamily="2" charset="0"/>
                <a:cs typeface="TS-SOM TUM-np" pitchFamily="2" charset="0"/>
              </a:rPr>
              <a:t>Working Area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416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ngry Bird PowerPoint templa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292"/>
            <a:ext cx="9144000" cy="6871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62"/>
          <a:stretch/>
        </p:blipFill>
        <p:spPr>
          <a:xfrm>
            <a:off x="609600" y="0"/>
            <a:ext cx="7848600" cy="35052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439852" y="360402"/>
            <a:ext cx="249619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3000" dirty="0" smtClean="0">
                <a:solidFill>
                  <a:srgbClr val="FFFF00"/>
                </a:solidFill>
                <a:latin typeface="TS-SOM TUM-np" pitchFamily="2" charset="0"/>
                <a:cs typeface="TS-SOM TUM-np" pitchFamily="2" charset="0"/>
              </a:rPr>
              <a:t>การจัดการไฟล์รูปภาพ</a:t>
            </a:r>
            <a:endParaRPr lang="en-US" sz="3000" dirty="0">
              <a:solidFill>
                <a:srgbClr val="FFFF00"/>
              </a:solidFill>
              <a:latin typeface="TS-SOM TUM-np" pitchFamily="2" charset="0"/>
              <a:cs typeface="TS-SOM TUM-np" pitchFamily="2" charset="0"/>
            </a:endParaRPr>
          </a:p>
        </p:txBody>
      </p:sp>
      <p:sp>
        <p:nvSpPr>
          <p:cNvPr id="8" name="Parallelogram 7"/>
          <p:cNvSpPr/>
          <p:nvPr/>
        </p:nvSpPr>
        <p:spPr>
          <a:xfrm>
            <a:off x="2973450" y="1371600"/>
            <a:ext cx="3960750" cy="533400"/>
          </a:xfrm>
          <a:prstGeom prst="parallelogram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S-SOM TUM-np" pitchFamily="2" charset="0"/>
                <a:cs typeface="TS-SOM TUM-np" pitchFamily="2" charset="0"/>
              </a:rPr>
              <a:t>การสร้างงานและการบันทึกงาน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TS-SOM TUM-np" pitchFamily="2" charset="0"/>
              <a:cs typeface="TS-SOM TUM-np" pitchFamily="2" charset="0"/>
            </a:endParaRPr>
          </a:p>
        </p:txBody>
      </p:sp>
      <p:sp>
        <p:nvSpPr>
          <p:cNvPr id="10" name="7-Point Star 9"/>
          <p:cNvSpPr/>
          <p:nvPr/>
        </p:nvSpPr>
        <p:spPr>
          <a:xfrm>
            <a:off x="2401125" y="1143000"/>
            <a:ext cx="951675" cy="838200"/>
          </a:xfrm>
          <a:prstGeom prst="star7">
            <a:avLst/>
          </a:prstGeom>
          <a:solidFill>
            <a:srgbClr val="CCFF33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S-SOM TUM-np" pitchFamily="2" charset="0"/>
                <a:cs typeface="TS-SOM TUM-np" pitchFamily="2" charset="0"/>
              </a:rPr>
              <a:t>1</a:t>
            </a:r>
            <a:endParaRPr lang="en-US" sz="2800" dirty="0">
              <a:solidFill>
                <a:schemeClr val="tx1"/>
              </a:solidFill>
              <a:latin typeface="TS-SOM TUM-np" pitchFamily="2" charset="0"/>
              <a:cs typeface="TS-SOM TUM-np" pitchFamily="2" charset="0"/>
            </a:endParaRPr>
          </a:p>
        </p:txBody>
      </p:sp>
      <p:sp>
        <p:nvSpPr>
          <p:cNvPr id="15" name="Parallelogram 14"/>
          <p:cNvSpPr/>
          <p:nvPr/>
        </p:nvSpPr>
        <p:spPr>
          <a:xfrm>
            <a:off x="2363850" y="1905000"/>
            <a:ext cx="5484750" cy="1371600"/>
          </a:xfrm>
          <a:prstGeom prst="parallelogram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Tx/>
              <a:buChar char="-"/>
            </a:pPr>
            <a:r>
              <a:rPr lang="th-TH" sz="2800" dirty="0" smtClean="0">
                <a:solidFill>
                  <a:srgbClr val="FF0066"/>
                </a:solidFill>
                <a:latin typeface="TS-SOM TUM-np" pitchFamily="2" charset="0"/>
                <a:cs typeface="TS-SOM TUM-np" pitchFamily="2" charset="0"/>
              </a:rPr>
              <a:t>สร้างงานใหม่และกำหนดขนาดของงาน</a:t>
            </a:r>
            <a:endParaRPr lang="en-US" sz="2800" dirty="0" smtClean="0">
              <a:solidFill>
                <a:srgbClr val="FF0066"/>
              </a:solidFill>
              <a:latin typeface="TS-SOM TUM-np" pitchFamily="2" charset="0"/>
              <a:cs typeface="TS-SOM TUM-np" pitchFamily="2" charset="0"/>
            </a:endParaRPr>
          </a:p>
          <a:p>
            <a:pPr marL="457200" indent="-457200">
              <a:buFontTx/>
              <a:buChar char="-"/>
            </a:pPr>
            <a:r>
              <a:rPr lang="th-TH" sz="2800" dirty="0" smtClean="0">
                <a:solidFill>
                  <a:srgbClr val="FF0066"/>
                </a:solidFill>
                <a:latin typeface="TS-SOM TUM-np" pitchFamily="2" charset="0"/>
                <a:cs typeface="TS-SOM TUM-np" pitchFamily="2" charset="0"/>
              </a:rPr>
              <a:t>การเปิดไฟล์ภาพ</a:t>
            </a:r>
          </a:p>
          <a:p>
            <a:pPr marL="457200" indent="-457200">
              <a:buFontTx/>
              <a:buChar char="-"/>
            </a:pPr>
            <a:r>
              <a:rPr lang="th-TH" sz="2800" dirty="0" smtClean="0">
                <a:solidFill>
                  <a:srgbClr val="FF0066"/>
                </a:solidFill>
                <a:latin typeface="TS-SOM TUM-np" pitchFamily="2" charset="0"/>
                <a:cs typeface="TS-SOM TUM-np" pitchFamily="2" charset="0"/>
              </a:rPr>
              <a:t>การบันทึกไฟล์ภาพ</a:t>
            </a:r>
          </a:p>
        </p:txBody>
      </p:sp>
      <p:sp>
        <p:nvSpPr>
          <p:cNvPr id="16" name="Parallelogram 15"/>
          <p:cNvSpPr/>
          <p:nvPr/>
        </p:nvSpPr>
        <p:spPr>
          <a:xfrm>
            <a:off x="1905000" y="3352800"/>
            <a:ext cx="3960750" cy="533400"/>
          </a:xfrm>
          <a:prstGeom prst="parallelogram">
            <a:avLst/>
          </a:prstGeom>
          <a:solidFill>
            <a:srgbClr val="FF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S-SOM TUM-np" pitchFamily="2" charset="0"/>
                <a:cs typeface="TS-SOM TUM-np" pitchFamily="2" charset="0"/>
              </a:rPr>
              <a:t>การสร้างงานและการบันทึกงาน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TS-SOM TUM-np" pitchFamily="2" charset="0"/>
              <a:cs typeface="TS-SOM TUM-np" pitchFamily="2" charset="0"/>
            </a:endParaRPr>
          </a:p>
        </p:txBody>
      </p:sp>
      <p:sp>
        <p:nvSpPr>
          <p:cNvPr id="17" name="7-Point Star 16"/>
          <p:cNvSpPr/>
          <p:nvPr/>
        </p:nvSpPr>
        <p:spPr>
          <a:xfrm>
            <a:off x="1332675" y="3124200"/>
            <a:ext cx="951675" cy="838200"/>
          </a:xfrm>
          <a:prstGeom prst="star7">
            <a:avLst/>
          </a:prstGeom>
          <a:solidFill>
            <a:srgbClr val="FF66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S-SOM TUM-np" pitchFamily="2" charset="0"/>
                <a:cs typeface="TS-SOM TUM-np" pitchFamily="2" charset="0"/>
              </a:rPr>
              <a:t>2</a:t>
            </a:r>
            <a:endParaRPr lang="en-US" sz="2800" dirty="0">
              <a:solidFill>
                <a:schemeClr val="tx1"/>
              </a:solidFill>
              <a:latin typeface="TS-SOM TUM-np" pitchFamily="2" charset="0"/>
              <a:cs typeface="TS-SOM TUM-np" pitchFamily="2" charset="0"/>
            </a:endParaRPr>
          </a:p>
        </p:txBody>
      </p:sp>
      <p:sp>
        <p:nvSpPr>
          <p:cNvPr id="18" name="Parallelogram 17"/>
          <p:cNvSpPr/>
          <p:nvPr/>
        </p:nvSpPr>
        <p:spPr>
          <a:xfrm>
            <a:off x="1219200" y="3886200"/>
            <a:ext cx="6781800" cy="838200"/>
          </a:xfrm>
          <a:prstGeom prst="parallelogram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Tx/>
              <a:buChar char="-"/>
            </a:pPr>
            <a:r>
              <a:rPr lang="th-TH" sz="2800" dirty="0">
                <a:solidFill>
                  <a:srgbClr val="FF0066"/>
                </a:solidFill>
                <a:latin typeface="TS-SOM TUM-np" pitchFamily="2" charset="0"/>
                <a:cs typeface="TS-SOM TUM-np" pitchFamily="2" charset="0"/>
              </a:rPr>
              <a:t>การปรับ </a:t>
            </a:r>
            <a:r>
              <a:rPr lang="en-US" sz="2800" dirty="0">
                <a:solidFill>
                  <a:srgbClr val="FF0066"/>
                </a:solidFill>
                <a:latin typeface="TS-SOM TUM-np" pitchFamily="2" charset="0"/>
                <a:cs typeface="TS-SOM TUM-np" pitchFamily="2" charset="0"/>
              </a:rPr>
              <a:t>Document Size </a:t>
            </a:r>
            <a:r>
              <a:rPr lang="th-TH" sz="2800" dirty="0">
                <a:solidFill>
                  <a:srgbClr val="FF0066"/>
                </a:solidFill>
                <a:latin typeface="TS-SOM TUM-np" pitchFamily="2" charset="0"/>
                <a:cs typeface="TS-SOM TUM-np" pitchFamily="2" charset="0"/>
              </a:rPr>
              <a:t>และ </a:t>
            </a:r>
            <a:r>
              <a:rPr lang="en-US" sz="2800" dirty="0">
                <a:solidFill>
                  <a:srgbClr val="FF0066"/>
                </a:solidFill>
                <a:latin typeface="TS-SOM TUM-np" pitchFamily="2" charset="0"/>
                <a:cs typeface="TS-SOM TUM-np" pitchFamily="2" charset="0"/>
              </a:rPr>
              <a:t>Resolution </a:t>
            </a:r>
            <a:endParaRPr lang="en-US" sz="2800" dirty="0" smtClean="0">
              <a:solidFill>
                <a:srgbClr val="FF0066"/>
              </a:solidFill>
              <a:latin typeface="TS-SOM TUM-np" pitchFamily="2" charset="0"/>
              <a:cs typeface="TS-SOM TUM-np" pitchFamily="2" charset="0"/>
            </a:endParaRPr>
          </a:p>
          <a:p>
            <a:pPr marL="457200" indent="-457200">
              <a:buFontTx/>
              <a:buChar char="-"/>
            </a:pPr>
            <a:r>
              <a:rPr lang="th-TH" sz="2800" dirty="0" smtClean="0">
                <a:solidFill>
                  <a:srgbClr val="FF0066"/>
                </a:solidFill>
                <a:latin typeface="TS-SOM TUM-np" pitchFamily="2" charset="0"/>
                <a:cs typeface="TS-SOM TUM-np" pitchFamily="2" charset="0"/>
              </a:rPr>
              <a:t>การเพิ่ม</a:t>
            </a:r>
            <a:r>
              <a:rPr lang="th-TH" sz="2800" dirty="0">
                <a:solidFill>
                  <a:srgbClr val="FF0066"/>
                </a:solidFill>
                <a:latin typeface="TS-SOM TUM-np" pitchFamily="2" charset="0"/>
                <a:cs typeface="TS-SOM TUM-np" pitchFamily="2" charset="0"/>
              </a:rPr>
              <a:t>หรือลดจำนวนพิกเซลของภาพ</a:t>
            </a:r>
            <a:r>
              <a:rPr lang="th-TH" sz="2800" dirty="0" smtClean="0">
                <a:solidFill>
                  <a:srgbClr val="FF0066"/>
                </a:solidFill>
                <a:latin typeface="TS-SOM TUM-np" pitchFamily="2" charset="0"/>
                <a:cs typeface="TS-SOM TUM-np" pitchFamily="2" charset="0"/>
              </a:rPr>
              <a:t> </a:t>
            </a:r>
            <a:endParaRPr lang="en-US" sz="2800" dirty="0" smtClean="0">
              <a:solidFill>
                <a:srgbClr val="FF0066"/>
              </a:solidFill>
              <a:latin typeface="TS-SOM TUM-np" pitchFamily="2" charset="0"/>
              <a:cs typeface="TS-SOM TUM-np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024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ngry Bird PowerPoint templa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292"/>
            <a:ext cx="9144000" cy="6871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33527">
            <a:off x="4261440" y="2629422"/>
            <a:ext cx="5765080" cy="43174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381000"/>
            <a:ext cx="1595828" cy="212777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 rot="618906">
            <a:off x="6366656" y="4051571"/>
            <a:ext cx="1905000" cy="641674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4400" dirty="0" smtClean="0">
                <a:solidFill>
                  <a:schemeClr val="tx1"/>
                </a:solidFill>
                <a:latin typeface="TS-SOM TUM-np" pitchFamily="2" charset="0"/>
                <a:cs typeface="TS-SOM TUM-np" pitchFamily="2" charset="0"/>
              </a:rPr>
              <a:t>จบแล้วค่ะ</a:t>
            </a:r>
            <a:endParaRPr lang="en-US" sz="4400" dirty="0">
              <a:solidFill>
                <a:schemeClr val="tx1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039" y="1686185"/>
            <a:ext cx="1081478" cy="144197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980" y="1686185"/>
            <a:ext cx="1081478" cy="144197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057" y="4646323"/>
            <a:ext cx="518514" cy="691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906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ngry Bird PowerPoint templa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856"/>
            <a:ext cx="9144000" cy="6871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62"/>
          <a:stretch/>
        </p:blipFill>
        <p:spPr>
          <a:xfrm>
            <a:off x="609600" y="0"/>
            <a:ext cx="7848600" cy="35052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115903" y="268069"/>
            <a:ext cx="29770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3600" dirty="0" smtClean="0">
                <a:latin typeface="TS-SOM TUM-np" pitchFamily="2" charset="0"/>
                <a:cs typeface="TS-SOM TUM-np" pitchFamily="2" charset="0"/>
              </a:rPr>
              <a:t>จุดประสงค์การเรียนรู้</a:t>
            </a:r>
            <a:endParaRPr lang="en-US" sz="3600" dirty="0">
              <a:latin typeface="TS-SOM TUM-np" pitchFamily="2" charset="0"/>
              <a:cs typeface="TS-SOM TUM-np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14400" y="1548245"/>
            <a:ext cx="7696200" cy="609600"/>
          </a:xfrm>
          <a:prstGeom prst="rect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600" dirty="0" smtClean="0">
                <a:solidFill>
                  <a:srgbClr val="002060"/>
                </a:solidFill>
                <a:latin typeface="TS-SOM TUM-np" pitchFamily="2" charset="0"/>
                <a:cs typeface="TS-SOM TUM-np" pitchFamily="2" charset="0"/>
              </a:rPr>
              <a:t>นักเรียน</a:t>
            </a:r>
            <a:r>
              <a:rPr lang="th-TH" sz="2600" dirty="0">
                <a:solidFill>
                  <a:srgbClr val="002060"/>
                </a:solidFill>
                <a:latin typeface="TS-SOM TUM-np" pitchFamily="2" charset="0"/>
                <a:cs typeface="TS-SOM TUM-np" pitchFamily="2" charset="0"/>
              </a:rPr>
              <a:t>สามารถอธิบายความสามารถการใช้งานโปรแกรม </a:t>
            </a:r>
            <a:r>
              <a:rPr lang="en-US" sz="2600" dirty="0">
                <a:solidFill>
                  <a:srgbClr val="002060"/>
                </a:solidFill>
                <a:latin typeface="TS-SOM TUM-np" pitchFamily="2" charset="0"/>
                <a:cs typeface="TS-SOM TUM-np" pitchFamily="2" charset="0"/>
              </a:rPr>
              <a:t>Photoshop </a:t>
            </a:r>
            <a:r>
              <a:rPr lang="th-TH" sz="2600" dirty="0" smtClean="0">
                <a:solidFill>
                  <a:srgbClr val="002060"/>
                </a:solidFill>
                <a:latin typeface="TS-SOM TUM-np" pitchFamily="2" charset="0"/>
                <a:cs typeface="TS-SOM TUM-np" pitchFamily="2" charset="0"/>
              </a:rPr>
              <a:t>ได้</a:t>
            </a:r>
            <a:endParaRPr lang="en-US" sz="2600" dirty="0">
              <a:solidFill>
                <a:srgbClr val="002060"/>
              </a:solidFill>
              <a:latin typeface="TS-SOM TUM-np" pitchFamily="2" charset="0"/>
              <a:cs typeface="TS-SOM TUM-np" pitchFamily="2" charset="0"/>
            </a:endParaRPr>
          </a:p>
        </p:txBody>
      </p:sp>
      <p:sp>
        <p:nvSpPr>
          <p:cNvPr id="10" name="Flowchart: Decision 9"/>
          <p:cNvSpPr/>
          <p:nvPr/>
        </p:nvSpPr>
        <p:spPr>
          <a:xfrm>
            <a:off x="381000" y="1447800"/>
            <a:ext cx="914400" cy="838200"/>
          </a:xfrm>
          <a:prstGeom prst="flowChartDecision">
            <a:avLst/>
          </a:prstGeom>
          <a:solidFill>
            <a:schemeClr val="accent3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S-SOM TUM-np" pitchFamily="2" charset="0"/>
                <a:cs typeface="TS-SOM TUM-np" pitchFamily="2" charset="0"/>
              </a:rPr>
              <a:t>1</a:t>
            </a:r>
            <a:endParaRPr lang="en-US" sz="3200" dirty="0">
              <a:latin typeface="TS-SOM TUM-np" pitchFamily="2" charset="0"/>
              <a:cs typeface="TS-SOM TUM-np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4400" y="2462645"/>
            <a:ext cx="7010400" cy="609600"/>
          </a:xfrm>
          <a:prstGeom prst="rect">
            <a:avLst/>
          </a:prstGeom>
          <a:solidFill>
            <a:srgbClr val="FFCC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600" dirty="0">
                <a:solidFill>
                  <a:srgbClr val="002060"/>
                </a:solidFill>
                <a:latin typeface="TS-SOM TUM-np" pitchFamily="2" charset="0"/>
                <a:cs typeface="TS-SOM TUM-np" pitchFamily="2" charset="0"/>
              </a:rPr>
              <a:t> </a:t>
            </a:r>
            <a:r>
              <a:rPr lang="en-US" sz="2600" dirty="0" smtClean="0">
                <a:solidFill>
                  <a:srgbClr val="002060"/>
                </a:solidFill>
                <a:latin typeface="TS-SOM TUM-np" pitchFamily="2" charset="0"/>
                <a:cs typeface="TS-SOM TUM-np" pitchFamily="2" charset="0"/>
              </a:rPr>
              <a:t>   </a:t>
            </a:r>
            <a:r>
              <a:rPr lang="th-TH" sz="2600" dirty="0">
                <a:solidFill>
                  <a:srgbClr val="002060"/>
                </a:solidFill>
                <a:latin typeface="TS-SOM TUM-np" pitchFamily="2" charset="0"/>
                <a:cs typeface="TS-SOM TUM-np" pitchFamily="2" charset="0"/>
              </a:rPr>
              <a:t>นักเรียนสามารถบอกองค์ประกอบของโปรแกรม </a:t>
            </a:r>
            <a:r>
              <a:rPr lang="en-US" sz="2600" dirty="0">
                <a:solidFill>
                  <a:srgbClr val="002060"/>
                </a:solidFill>
                <a:latin typeface="TS-SOM TUM-np" pitchFamily="2" charset="0"/>
                <a:cs typeface="TS-SOM TUM-np" pitchFamily="2" charset="0"/>
              </a:rPr>
              <a:t>Photoshop </a:t>
            </a:r>
            <a:r>
              <a:rPr lang="th-TH" sz="2600" dirty="0" smtClean="0">
                <a:solidFill>
                  <a:srgbClr val="002060"/>
                </a:solidFill>
                <a:latin typeface="TS-SOM TUM-np" pitchFamily="2" charset="0"/>
                <a:cs typeface="TS-SOM TUM-np" pitchFamily="2" charset="0"/>
              </a:rPr>
              <a:t>ได้ </a:t>
            </a:r>
            <a:endParaRPr lang="en-US" sz="2600" dirty="0">
              <a:solidFill>
                <a:srgbClr val="002060"/>
              </a:solidFill>
              <a:latin typeface="TS-SOM TUM-np" pitchFamily="2" charset="0"/>
              <a:cs typeface="TS-SOM TUM-np" pitchFamily="2" charset="0"/>
            </a:endParaRPr>
          </a:p>
        </p:txBody>
      </p:sp>
      <p:sp>
        <p:nvSpPr>
          <p:cNvPr id="8" name="Flowchart: Decision 7"/>
          <p:cNvSpPr/>
          <p:nvPr/>
        </p:nvSpPr>
        <p:spPr>
          <a:xfrm>
            <a:off x="381000" y="2348345"/>
            <a:ext cx="914400" cy="838200"/>
          </a:xfrm>
          <a:prstGeom prst="flowChartDecision">
            <a:avLst/>
          </a:prstGeom>
          <a:solidFill>
            <a:srgbClr val="FF66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S-SOM TUM-np" pitchFamily="2" charset="0"/>
                <a:cs typeface="TS-SOM TUM-np" pitchFamily="2" charset="0"/>
              </a:rPr>
              <a:t>2</a:t>
            </a:r>
          </a:p>
        </p:txBody>
      </p:sp>
      <p:sp>
        <p:nvSpPr>
          <p:cNvPr id="9" name="Rectangle 8"/>
          <p:cNvSpPr/>
          <p:nvPr/>
        </p:nvSpPr>
        <p:spPr>
          <a:xfrm>
            <a:off x="928255" y="3390900"/>
            <a:ext cx="7682345" cy="609600"/>
          </a:xfrm>
          <a:prstGeom prst="rect">
            <a:avLst/>
          </a:prstGeom>
          <a:solidFill>
            <a:srgbClr val="00CCFF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600" dirty="0" smtClean="0">
                <a:solidFill>
                  <a:srgbClr val="002060"/>
                </a:solidFill>
                <a:latin typeface="TS-SOM TUM-np" pitchFamily="2" charset="0"/>
                <a:cs typeface="TS-SOM TUM-np" pitchFamily="2" charset="0"/>
              </a:rPr>
              <a:t>    </a:t>
            </a:r>
            <a:r>
              <a:rPr lang="th-TH" sz="2600" dirty="0" smtClean="0">
                <a:solidFill>
                  <a:srgbClr val="002060"/>
                </a:solidFill>
                <a:latin typeface="TS-SOM TUM-np" pitchFamily="2" charset="0"/>
                <a:cs typeface="TS-SOM TUM-np" pitchFamily="2" charset="0"/>
              </a:rPr>
              <a:t>นักเรียนสามารถใช้</a:t>
            </a:r>
            <a:r>
              <a:rPr lang="th-TH" sz="2600" dirty="0">
                <a:solidFill>
                  <a:srgbClr val="002060"/>
                </a:solidFill>
                <a:latin typeface="TS-SOM TUM-np" pitchFamily="2" charset="0"/>
                <a:cs typeface="TS-SOM TUM-np" pitchFamily="2" charset="0"/>
              </a:rPr>
              <a:t>เครื่องมือต่างๆ ของโปรแกรม </a:t>
            </a:r>
            <a:r>
              <a:rPr lang="en-US" sz="2600" dirty="0">
                <a:solidFill>
                  <a:srgbClr val="002060"/>
                </a:solidFill>
                <a:latin typeface="TS-SOM TUM-np" pitchFamily="2" charset="0"/>
                <a:cs typeface="TS-SOM TUM-np" pitchFamily="2" charset="0"/>
              </a:rPr>
              <a:t>Photoshop </a:t>
            </a:r>
            <a:r>
              <a:rPr lang="th-TH" sz="2600" dirty="0" smtClean="0">
                <a:solidFill>
                  <a:srgbClr val="002060"/>
                </a:solidFill>
                <a:latin typeface="TS-SOM TUM-np" pitchFamily="2" charset="0"/>
                <a:cs typeface="TS-SOM TUM-np" pitchFamily="2" charset="0"/>
              </a:rPr>
              <a:t>ได้อย่างถูกต้อง </a:t>
            </a:r>
            <a:endParaRPr lang="en-US" sz="2600" dirty="0">
              <a:solidFill>
                <a:srgbClr val="002060"/>
              </a:solidFill>
              <a:latin typeface="TS-SOM TUM-np" pitchFamily="2" charset="0"/>
              <a:cs typeface="TS-SOM TUM-np" pitchFamily="2" charset="0"/>
            </a:endParaRPr>
          </a:p>
        </p:txBody>
      </p:sp>
      <p:sp>
        <p:nvSpPr>
          <p:cNvPr id="11" name="Flowchart: Decision 10"/>
          <p:cNvSpPr/>
          <p:nvPr/>
        </p:nvSpPr>
        <p:spPr>
          <a:xfrm>
            <a:off x="394855" y="3276600"/>
            <a:ext cx="914400" cy="838200"/>
          </a:xfrm>
          <a:prstGeom prst="flowChartDecision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S-SOM TUM-np" pitchFamily="2" charset="0"/>
                <a:cs typeface="TS-SOM TUM-np" pitchFamily="2" charset="0"/>
              </a:rPr>
              <a:t>3</a:t>
            </a:r>
            <a:endParaRPr lang="en-US" sz="3200" dirty="0">
              <a:latin typeface="TS-SOM TUM-np" pitchFamily="2" charset="0"/>
              <a:cs typeface="TS-SOM TUM-np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28255" y="4305300"/>
            <a:ext cx="6996545" cy="609600"/>
          </a:xfrm>
          <a:prstGeom prst="rect">
            <a:avLst/>
          </a:prstGeom>
          <a:solidFill>
            <a:srgbClr val="FF7C8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600" dirty="0" smtClean="0">
                <a:solidFill>
                  <a:srgbClr val="002060"/>
                </a:solidFill>
                <a:latin typeface="TS-SOM TUM-np" pitchFamily="2" charset="0"/>
                <a:cs typeface="TS-SOM TUM-np" pitchFamily="2" charset="0"/>
              </a:rPr>
              <a:t>    </a:t>
            </a:r>
            <a:r>
              <a:rPr lang="th-TH" sz="2800" dirty="0">
                <a:solidFill>
                  <a:srgbClr val="002060"/>
                </a:solidFill>
                <a:latin typeface="TS-SOM TUM-np" pitchFamily="2" charset="0"/>
                <a:cs typeface="TS-SOM TUM-np" pitchFamily="2" charset="0"/>
              </a:rPr>
              <a:t>นักเรียนสามารถอธิบายวิธีการจัดการเกี่ยวกับไฟล์รูปภาพต่างๆ</a:t>
            </a:r>
            <a:r>
              <a:rPr lang="th-TH" sz="2800" b="1" dirty="0">
                <a:solidFill>
                  <a:srgbClr val="002060"/>
                </a:solidFill>
                <a:latin typeface="TS-SOM TUM-np" pitchFamily="2" charset="0"/>
                <a:cs typeface="TS-SOM TUM-np" pitchFamily="2" charset="0"/>
              </a:rPr>
              <a:t> </a:t>
            </a:r>
            <a:r>
              <a:rPr lang="th-TH" sz="2800" dirty="0">
                <a:solidFill>
                  <a:srgbClr val="002060"/>
                </a:solidFill>
                <a:latin typeface="TS-SOM TUM-np" pitchFamily="2" charset="0"/>
                <a:cs typeface="TS-SOM TUM-np" pitchFamily="2" charset="0"/>
              </a:rPr>
              <a:t>ได้ </a:t>
            </a:r>
            <a:endParaRPr lang="en-US" sz="2600" dirty="0">
              <a:solidFill>
                <a:srgbClr val="002060"/>
              </a:solidFill>
              <a:latin typeface="TS-SOM TUM-np" pitchFamily="2" charset="0"/>
              <a:cs typeface="TS-SOM TUM-np" pitchFamily="2" charset="0"/>
            </a:endParaRPr>
          </a:p>
        </p:txBody>
      </p:sp>
      <p:sp>
        <p:nvSpPr>
          <p:cNvPr id="13" name="Flowchart: Decision 12"/>
          <p:cNvSpPr/>
          <p:nvPr/>
        </p:nvSpPr>
        <p:spPr>
          <a:xfrm>
            <a:off x="394855" y="4191000"/>
            <a:ext cx="914400" cy="838200"/>
          </a:xfrm>
          <a:prstGeom prst="flowChartDecision">
            <a:avLst/>
          </a:prstGeom>
          <a:solidFill>
            <a:srgbClr val="FF006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S-SOM TUM-np" pitchFamily="2" charset="0"/>
                <a:cs typeface="TS-SOM TUM-np" pitchFamily="2" charset="0"/>
              </a:rPr>
              <a:t>3</a:t>
            </a:r>
            <a:endParaRPr lang="en-US" sz="3200" dirty="0">
              <a:latin typeface="TS-SOM TUM-np" pitchFamily="2" charset="0"/>
              <a:cs typeface="TS-SOM TUM-np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0724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ngry Bird PowerPoint templa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856"/>
            <a:ext cx="9144000" cy="6871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62"/>
          <a:stretch/>
        </p:blipFill>
        <p:spPr>
          <a:xfrm>
            <a:off x="609600" y="0"/>
            <a:ext cx="7848600" cy="35052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55895" y="360402"/>
            <a:ext cx="586410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3000" dirty="0">
                <a:latin typeface="TS-SOM TUM-np" pitchFamily="2" charset="0"/>
                <a:cs typeface="TS-SOM TUM-np" pitchFamily="2" charset="0"/>
              </a:rPr>
              <a:t>ประวัติและความเป็นมาของโปรแกรม </a:t>
            </a:r>
            <a:r>
              <a:rPr lang="en-US" sz="3000" dirty="0">
                <a:latin typeface="TS-SOM TUM-np" pitchFamily="2" charset="0"/>
                <a:cs typeface="TS-SOM TUM-np" pitchFamily="2" charset="0"/>
              </a:rPr>
              <a:t>Photoshop CS3</a:t>
            </a:r>
          </a:p>
        </p:txBody>
      </p:sp>
      <p:sp>
        <p:nvSpPr>
          <p:cNvPr id="7" name="Rectangle 6"/>
          <p:cNvSpPr/>
          <p:nvPr/>
        </p:nvSpPr>
        <p:spPr>
          <a:xfrm>
            <a:off x="1066800" y="1633478"/>
            <a:ext cx="7162800" cy="2862322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3000" dirty="0" smtClean="0">
                <a:solidFill>
                  <a:srgbClr val="FF0066"/>
                </a:solidFill>
                <a:latin typeface="TS-SOM TUM-np" pitchFamily="2" charset="0"/>
                <a:cs typeface="TS-SOM TUM-np" pitchFamily="2" charset="0"/>
              </a:rPr>
              <a:t> 	Photoshop </a:t>
            </a:r>
            <a:r>
              <a:rPr lang="en-US" sz="3000" dirty="0">
                <a:solidFill>
                  <a:srgbClr val="FF0066"/>
                </a:solidFill>
                <a:latin typeface="TS-SOM TUM-np" pitchFamily="2" charset="0"/>
                <a:cs typeface="TS-SOM TUM-np" pitchFamily="2" charset="0"/>
              </a:rPr>
              <a:t>CS3 </a:t>
            </a:r>
            <a:r>
              <a:rPr lang="th-TH" sz="3000" dirty="0">
                <a:latin typeface="TS-SOM TUM-np" pitchFamily="2" charset="0"/>
                <a:cs typeface="TS-SOM TUM-np" pitchFamily="2" charset="0"/>
              </a:rPr>
              <a:t>เป็นโปรแกรมของบริษัท </a:t>
            </a:r>
            <a:r>
              <a:rPr lang="en-US" sz="3000" dirty="0">
                <a:latin typeface="TS-SOM TUM-np" pitchFamily="2" charset="0"/>
                <a:cs typeface="TS-SOM TUM-np" pitchFamily="2" charset="0"/>
              </a:rPr>
              <a:t>Adobe </a:t>
            </a:r>
            <a:r>
              <a:rPr lang="th-TH" sz="3000" dirty="0" smtClean="0">
                <a:latin typeface="TS-SOM TUM-np" pitchFamily="2" charset="0"/>
                <a:cs typeface="TS-SOM TUM-np" pitchFamily="2" charset="0"/>
              </a:rPr>
              <a:t>ซึ่ง</a:t>
            </a:r>
            <a:r>
              <a:rPr lang="th-TH" sz="3000" dirty="0">
                <a:latin typeface="TS-SOM TUM-np" pitchFamily="2" charset="0"/>
                <a:cs typeface="TS-SOM TUM-np" pitchFamily="2" charset="0"/>
              </a:rPr>
              <a:t>เป็น</a:t>
            </a:r>
            <a:r>
              <a:rPr lang="th-TH" sz="3000" dirty="0" smtClean="0">
                <a:latin typeface="TS-SOM TUM-np" pitchFamily="2" charset="0"/>
                <a:cs typeface="TS-SOM TUM-np" pitchFamily="2" charset="0"/>
              </a:rPr>
              <a:t>ผู้พัฒนาทางด้าน</a:t>
            </a:r>
            <a:r>
              <a:rPr lang="th-TH" sz="3000" dirty="0">
                <a:latin typeface="TS-SOM TUM-np" pitchFamily="2" charset="0"/>
                <a:cs typeface="TS-SOM TUM-np" pitchFamily="2" charset="0"/>
              </a:rPr>
              <a:t>ซอฟต์แวร์ด้านกราฟิก</a:t>
            </a:r>
            <a:r>
              <a:rPr lang="th-TH" sz="3000" dirty="0" smtClean="0">
                <a:latin typeface="TS-SOM TUM-np" pitchFamily="2" charset="0"/>
                <a:cs typeface="TS-SOM TUM-np" pitchFamily="2" charset="0"/>
              </a:rPr>
              <a:t>และอุตสาหกรรมการพิมพ์</a:t>
            </a:r>
            <a:r>
              <a:rPr lang="en-US" sz="3000" dirty="0" smtClean="0">
                <a:latin typeface="TS-SOM TUM-np" pitchFamily="2" charset="0"/>
                <a:cs typeface="TS-SOM TUM-np" pitchFamily="2" charset="0"/>
              </a:rPr>
              <a:t> </a:t>
            </a:r>
            <a:r>
              <a:rPr lang="th-TH" sz="3000" dirty="0">
                <a:solidFill>
                  <a:srgbClr val="003300"/>
                </a:solidFill>
                <a:latin typeface="TS-SOM TUM-np" pitchFamily="2" charset="0"/>
                <a:cs typeface="TS-SOM TUM-np" pitchFamily="2" charset="0"/>
              </a:rPr>
              <a:t>	</a:t>
            </a:r>
            <a:r>
              <a:rPr lang="en-US" sz="3000" dirty="0" smtClean="0">
                <a:solidFill>
                  <a:srgbClr val="FF0066"/>
                </a:solidFill>
                <a:latin typeface="TS-SOM TUM-np" pitchFamily="2" charset="0"/>
                <a:cs typeface="TS-SOM TUM-np" pitchFamily="2" charset="0"/>
              </a:rPr>
              <a:t>Photoshop</a:t>
            </a:r>
            <a:r>
              <a:rPr lang="th-TH" sz="3000" dirty="0">
                <a:solidFill>
                  <a:srgbClr val="FF0066"/>
                </a:solidFill>
                <a:latin typeface="TS-SOM TUM-np" pitchFamily="2" charset="0"/>
                <a:cs typeface="TS-SOM TUM-np" pitchFamily="2" charset="0"/>
              </a:rPr>
              <a:t>ได้</a:t>
            </a:r>
            <a:r>
              <a:rPr lang="th-TH" sz="3000" dirty="0" smtClean="0">
                <a:solidFill>
                  <a:srgbClr val="FF0066"/>
                </a:solidFill>
                <a:latin typeface="TS-SOM TUM-np" pitchFamily="2" charset="0"/>
                <a:cs typeface="TS-SOM TUM-np" pitchFamily="2" charset="0"/>
              </a:rPr>
              <a:t>ออกรุ่นแรก</a:t>
            </a:r>
            <a:r>
              <a:rPr lang="th-TH" sz="3000" dirty="0">
                <a:solidFill>
                  <a:srgbClr val="FF0066"/>
                </a:solidFill>
                <a:latin typeface="TS-SOM TUM-np" pitchFamily="2" charset="0"/>
                <a:cs typeface="TS-SOM TUM-np" pitchFamily="2" charset="0"/>
              </a:rPr>
              <a:t>ใน</a:t>
            </a:r>
            <a:r>
              <a:rPr lang="th-TH" sz="3000" dirty="0" smtClean="0">
                <a:solidFill>
                  <a:srgbClr val="FF0066"/>
                </a:solidFill>
                <a:latin typeface="TS-SOM TUM-np" pitchFamily="2" charset="0"/>
                <a:cs typeface="TS-SOM TUM-np" pitchFamily="2" charset="0"/>
              </a:rPr>
              <a:t>ปี</a:t>
            </a:r>
            <a:r>
              <a:rPr lang="en-US" sz="3000" dirty="0" smtClean="0">
                <a:solidFill>
                  <a:srgbClr val="FF0066"/>
                </a:solidFill>
                <a:latin typeface="TS-SOM TUM-np" pitchFamily="2" charset="0"/>
                <a:cs typeface="TS-SOM TUM-np" pitchFamily="2" charset="0"/>
              </a:rPr>
              <a:t> 1990</a:t>
            </a:r>
            <a:r>
              <a:rPr lang="th-TH" sz="3000" dirty="0" smtClean="0">
                <a:solidFill>
                  <a:srgbClr val="0070C0"/>
                </a:solidFill>
                <a:latin typeface="TS-SOM TUM-np" pitchFamily="2" charset="0"/>
                <a:cs typeface="TS-SOM TUM-np" pitchFamily="2" charset="0"/>
              </a:rPr>
              <a:t> </a:t>
            </a:r>
            <a:r>
              <a:rPr lang="th-TH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TS-SOM TUM-np" pitchFamily="2" charset="0"/>
                <a:cs typeface="TS-SOM TUM-np" pitchFamily="2" charset="0"/>
              </a:rPr>
              <a:t>และ</a:t>
            </a:r>
            <a:r>
              <a:rPr lang="th-TH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S-SOM TUM-np" pitchFamily="2" charset="0"/>
                <a:cs typeface="TS-SOM TUM-np" pitchFamily="2" charset="0"/>
              </a:rPr>
              <a:t>ได้รับการพัฒนา</a:t>
            </a:r>
            <a:r>
              <a:rPr lang="th-TH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TS-SOM TUM-np" pitchFamily="2" charset="0"/>
                <a:cs typeface="TS-SOM TUM-np" pitchFamily="2" charset="0"/>
              </a:rPr>
              <a:t>ต่อเนื่องมาเรื่อยๆ </a:t>
            </a:r>
            <a:r>
              <a:rPr lang="th-TH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S-SOM TUM-np" pitchFamily="2" charset="0"/>
                <a:cs typeface="TS-SOM TUM-np" pitchFamily="2" charset="0"/>
              </a:rPr>
              <a:t>และล่าสุด</a:t>
            </a:r>
            <a:r>
              <a:rPr lang="th-TH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TS-SOM TUM-np" pitchFamily="2" charset="0"/>
                <a:cs typeface="TS-SOM TUM-np" pitchFamily="2" charset="0"/>
              </a:rPr>
              <a:t>คือ 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S-SOM TUM-np" pitchFamily="2" charset="0"/>
                <a:cs typeface="TS-SOM TUM-np" pitchFamily="2" charset="0"/>
              </a:rPr>
              <a:t>PhotoshopCS10</a:t>
            </a:r>
            <a:r>
              <a:rPr lang="th-TH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TS-SOM TUM-np" pitchFamily="2" charset="0"/>
                <a:cs typeface="TS-SOM TUM-np" pitchFamily="2" charset="0"/>
              </a:rPr>
              <a:t> </a:t>
            </a:r>
            <a:r>
              <a:rPr lang="th-TH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S-SOM TUM-np" pitchFamily="2" charset="0"/>
                <a:cs typeface="TS-SOM TUM-np" pitchFamily="2" charset="0"/>
              </a:rPr>
              <a:t>โดยมีความสามารถใหม่ๆ </a:t>
            </a:r>
            <a:r>
              <a:rPr lang="th-TH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TS-SOM TUM-np" pitchFamily="2" charset="0"/>
                <a:cs typeface="TS-SOM TUM-np" pitchFamily="2" charset="0"/>
              </a:rPr>
              <a:t>เพื่อใช้ในการจัดการภาพ</a:t>
            </a:r>
            <a:r>
              <a:rPr lang="th-TH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S-SOM TUM-np" pitchFamily="2" charset="0"/>
                <a:cs typeface="TS-SOM TUM-np" pitchFamily="2" charset="0"/>
              </a:rPr>
              <a:t>ในลักษณะต่างๆ ให้เลือกใช้มากมาย</a:t>
            </a:r>
            <a:endParaRPr lang="en-US" sz="3000" dirty="0">
              <a:solidFill>
                <a:schemeClr val="tx1">
                  <a:lumMod val="95000"/>
                  <a:lumOff val="5000"/>
                </a:schemeClr>
              </a:solidFill>
              <a:latin typeface="TS-SOM TUM-np" pitchFamily="2" charset="0"/>
              <a:cs typeface="TS-SOM TUM-np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2189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ngry Bird PowerPoint templa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856"/>
            <a:ext cx="9144000" cy="6871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62"/>
          <a:stretch/>
        </p:blipFill>
        <p:spPr>
          <a:xfrm>
            <a:off x="609600" y="0"/>
            <a:ext cx="7848600" cy="35052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339389" y="360402"/>
            <a:ext cx="469712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3000" dirty="0" smtClean="0">
                <a:latin typeface="TS-SOM TUM-np" pitchFamily="2" charset="0"/>
                <a:cs typeface="TS-SOM TUM-np" pitchFamily="2" charset="0"/>
              </a:rPr>
              <a:t>ความหมายของ</a:t>
            </a:r>
            <a:r>
              <a:rPr lang="th-TH" sz="3000" dirty="0">
                <a:latin typeface="TS-SOM TUM-np" pitchFamily="2" charset="0"/>
                <a:cs typeface="TS-SOM TUM-np" pitchFamily="2" charset="0"/>
              </a:rPr>
              <a:t>โปรแกรม </a:t>
            </a:r>
            <a:r>
              <a:rPr lang="en-US" sz="3000" dirty="0">
                <a:latin typeface="TS-SOM TUM-np" pitchFamily="2" charset="0"/>
                <a:cs typeface="TS-SOM TUM-np" pitchFamily="2" charset="0"/>
              </a:rPr>
              <a:t>Photoshop CS3</a:t>
            </a:r>
          </a:p>
        </p:txBody>
      </p:sp>
      <p:sp>
        <p:nvSpPr>
          <p:cNvPr id="7" name="Rectangle 6"/>
          <p:cNvSpPr/>
          <p:nvPr/>
        </p:nvSpPr>
        <p:spPr>
          <a:xfrm>
            <a:off x="1066800" y="1633478"/>
            <a:ext cx="7162800" cy="2400657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3000" dirty="0" smtClean="0">
                <a:solidFill>
                  <a:srgbClr val="FF0066"/>
                </a:solidFill>
                <a:latin typeface="TS-SOM TUM-np" pitchFamily="2" charset="0"/>
                <a:cs typeface="TS-SOM TUM-np" pitchFamily="2" charset="0"/>
              </a:rPr>
              <a:t> 	</a:t>
            </a:r>
            <a:r>
              <a:rPr lang="en-US" sz="3000" dirty="0">
                <a:solidFill>
                  <a:srgbClr val="FF0066"/>
                </a:solidFill>
                <a:latin typeface="TS-SOM TUM-np" pitchFamily="2" charset="0"/>
                <a:cs typeface="TS-SOM TUM-np" pitchFamily="2" charset="0"/>
              </a:rPr>
              <a:t>Adobe Photoshop CS3 </a:t>
            </a:r>
            <a:r>
              <a:rPr lang="th-TH" sz="3000" dirty="0">
                <a:solidFill>
                  <a:srgbClr val="FF0066"/>
                </a:solidFill>
                <a:latin typeface="TS-SOM TUM-np" pitchFamily="2" charset="0"/>
                <a:cs typeface="TS-SOM TUM-np" pitchFamily="2" charset="0"/>
              </a:rPr>
              <a:t>หมายถึง </a:t>
            </a:r>
            <a:r>
              <a:rPr lang="th-TH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TS-SOM TUM-np" pitchFamily="2" charset="0"/>
                <a:cs typeface="TS-SOM TUM-np" pitchFamily="2" charset="0"/>
              </a:rPr>
              <a:t>โปรแกรมทางด้านกราฟิกที่คิดค้นโดยบริษัท 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TS-SOM TUM-np" pitchFamily="2" charset="0"/>
                <a:cs typeface="TS-SOM TUM-np" pitchFamily="2" charset="0"/>
              </a:rPr>
              <a:t>Adobe </a:t>
            </a:r>
            <a:r>
              <a:rPr lang="th-TH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TS-SOM TUM-np" pitchFamily="2" charset="0"/>
                <a:cs typeface="TS-SOM TUM-np" pitchFamily="2" charset="0"/>
              </a:rPr>
              <a:t>ที่ใช้กันในอุตสาหกรรมการพิมพ์ระดับโลก และเป็นที่รู้จักกันดีในกลุ่มนักออกแบบสื่อสิ่งพิมพ์ทั่วไป และสามารถแลกเปลี่ยนไฟล์ต่างๆ และ</a:t>
            </a:r>
            <a:r>
              <a:rPr lang="th-TH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S-SOM TUM-np" pitchFamily="2" charset="0"/>
                <a:cs typeface="TS-SOM TUM-np" pitchFamily="2" charset="0"/>
              </a:rPr>
              <a:t>นำไปใช้งาน</a:t>
            </a:r>
            <a:r>
              <a:rPr lang="th-TH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TS-SOM TUM-np" pitchFamily="2" charset="0"/>
                <a:cs typeface="TS-SOM TUM-np" pitchFamily="2" charset="0"/>
              </a:rPr>
              <a:t>ร่วมกับ</a:t>
            </a:r>
            <a:r>
              <a:rPr lang="th-TH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S-SOM TUM-np" pitchFamily="2" charset="0"/>
                <a:cs typeface="TS-SOM TUM-np" pitchFamily="2" charset="0"/>
              </a:rPr>
              <a:t>โปรแกรม</a:t>
            </a:r>
          </a:p>
          <a:p>
            <a:r>
              <a:rPr lang="th-TH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S-SOM TUM-np" pitchFamily="2" charset="0"/>
                <a:cs typeface="TS-SOM TUM-np" pitchFamily="2" charset="0"/>
              </a:rPr>
              <a:t>อื่นๆได้</a:t>
            </a:r>
          </a:p>
        </p:txBody>
      </p:sp>
    </p:spTree>
    <p:extLst>
      <p:ext uri="{BB962C8B-B14F-4D97-AF65-F5344CB8AC3E}">
        <p14:creationId xmlns:p14="http://schemas.microsoft.com/office/powerpoint/2010/main" val="2029078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ngry Bird PowerPoint templa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856"/>
            <a:ext cx="9144000" cy="6871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62"/>
          <a:stretch/>
        </p:blipFill>
        <p:spPr>
          <a:xfrm>
            <a:off x="609600" y="0"/>
            <a:ext cx="7848600" cy="35052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397899" y="360402"/>
            <a:ext cx="458010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3000" dirty="0" smtClean="0">
                <a:latin typeface="TS-SOM TUM-np" pitchFamily="2" charset="0"/>
                <a:cs typeface="TS-SOM TUM-np" pitchFamily="2" charset="0"/>
              </a:rPr>
              <a:t>คุณสมบัติของ</a:t>
            </a:r>
            <a:r>
              <a:rPr lang="th-TH" sz="3000" dirty="0">
                <a:latin typeface="TS-SOM TUM-np" pitchFamily="2" charset="0"/>
                <a:cs typeface="TS-SOM TUM-np" pitchFamily="2" charset="0"/>
              </a:rPr>
              <a:t>โปรแกรม </a:t>
            </a:r>
            <a:r>
              <a:rPr lang="en-US" sz="3000" dirty="0">
                <a:latin typeface="TS-SOM TUM-np" pitchFamily="2" charset="0"/>
                <a:cs typeface="TS-SOM TUM-np" pitchFamily="2" charset="0"/>
              </a:rPr>
              <a:t>Photoshop CS3</a:t>
            </a:r>
          </a:p>
        </p:txBody>
      </p:sp>
      <p:sp>
        <p:nvSpPr>
          <p:cNvPr id="7" name="Rectangle 6"/>
          <p:cNvSpPr/>
          <p:nvPr/>
        </p:nvSpPr>
        <p:spPr>
          <a:xfrm>
            <a:off x="1240971" y="1447800"/>
            <a:ext cx="7162800" cy="3354765"/>
          </a:xfrm>
          <a:prstGeom prst="rect">
            <a:avLst/>
          </a:prstGeom>
          <a:ln w="28575">
            <a:noFill/>
          </a:ln>
        </p:spPr>
        <p:txBody>
          <a:bodyPr wrap="square">
            <a:spAutoFit/>
          </a:bodyPr>
          <a:lstStyle/>
          <a:p>
            <a:r>
              <a:rPr lang="en-US" sz="3000" dirty="0" smtClean="0">
                <a:solidFill>
                  <a:srgbClr val="002060"/>
                </a:solidFill>
                <a:latin typeface="TS-SOM TUM-np" pitchFamily="2" charset="0"/>
                <a:cs typeface="TS-SOM TUM-np" pitchFamily="2" charset="0"/>
              </a:rPr>
              <a:t>       </a:t>
            </a:r>
            <a:r>
              <a:rPr lang="th-TH" sz="3000" dirty="0" smtClean="0">
                <a:solidFill>
                  <a:srgbClr val="002060"/>
                </a:solidFill>
                <a:latin typeface="TS-SOM TUM-np" pitchFamily="2" charset="0"/>
                <a:cs typeface="TS-SOM TUM-np" pitchFamily="2" charset="0"/>
              </a:rPr>
              <a:t>  แก้ไข</a:t>
            </a:r>
            <a:r>
              <a:rPr lang="th-TH" sz="3000" dirty="0">
                <a:solidFill>
                  <a:srgbClr val="002060"/>
                </a:solidFill>
                <a:latin typeface="TS-SOM TUM-np" pitchFamily="2" charset="0"/>
                <a:cs typeface="TS-SOM TUM-np" pitchFamily="2" charset="0"/>
              </a:rPr>
              <a:t>ภาพถ่ายที่บกพร่องหรือมีตำหนิ </a:t>
            </a:r>
            <a:endParaRPr lang="en-US" sz="3000" dirty="0">
              <a:solidFill>
                <a:srgbClr val="002060"/>
              </a:solidFill>
              <a:latin typeface="TS-SOM TUM-np" pitchFamily="2" charset="0"/>
              <a:cs typeface="TS-SOM TUM-np" pitchFamily="2" charset="0"/>
            </a:endParaRPr>
          </a:p>
          <a:p>
            <a:r>
              <a:rPr lang="en-US" sz="3200" dirty="0">
                <a:solidFill>
                  <a:srgbClr val="002060"/>
                </a:solidFill>
                <a:latin typeface="TS-SOM TUM-np" pitchFamily="2" charset="0"/>
                <a:cs typeface="TS-SOM TUM-np" pitchFamily="2" charset="0"/>
              </a:rPr>
              <a:t> 	</a:t>
            </a:r>
            <a:r>
              <a:rPr lang="th-TH" sz="3200" dirty="0" smtClean="0">
                <a:solidFill>
                  <a:srgbClr val="002060"/>
                </a:solidFill>
                <a:latin typeface="TS-SOM TUM-np" pitchFamily="2" charset="0"/>
                <a:cs typeface="TS-SOM TUM-np" pitchFamily="2" charset="0"/>
              </a:rPr>
              <a:t>ใช้</a:t>
            </a:r>
            <a:r>
              <a:rPr lang="th-TH" sz="3000" dirty="0" smtClean="0">
                <a:solidFill>
                  <a:srgbClr val="002060"/>
                </a:solidFill>
                <a:latin typeface="TS-SOM TUM-np" pitchFamily="2" charset="0"/>
                <a:cs typeface="TS-SOM TUM-np" pitchFamily="2" charset="0"/>
              </a:rPr>
              <a:t>ตกแต่ง</a:t>
            </a:r>
            <a:r>
              <a:rPr lang="th-TH" sz="3000" dirty="0">
                <a:solidFill>
                  <a:srgbClr val="002060"/>
                </a:solidFill>
                <a:latin typeface="TS-SOM TUM-np" pitchFamily="2" charset="0"/>
                <a:cs typeface="TS-SOM TUM-np" pitchFamily="2" charset="0"/>
              </a:rPr>
              <a:t>ภาพ </a:t>
            </a:r>
            <a:endParaRPr lang="en-US" sz="3000" dirty="0">
              <a:solidFill>
                <a:srgbClr val="002060"/>
              </a:solidFill>
              <a:latin typeface="TS-SOM TUM-np" pitchFamily="2" charset="0"/>
              <a:cs typeface="TS-SOM TUM-np" pitchFamily="2" charset="0"/>
            </a:endParaRPr>
          </a:p>
          <a:p>
            <a:r>
              <a:rPr lang="en-US" sz="3000" dirty="0">
                <a:solidFill>
                  <a:srgbClr val="002060"/>
                </a:solidFill>
                <a:latin typeface="TS-SOM TUM-np" pitchFamily="2" charset="0"/>
                <a:cs typeface="TS-SOM TUM-np" pitchFamily="2" charset="0"/>
              </a:rPr>
              <a:t>	</a:t>
            </a:r>
            <a:r>
              <a:rPr lang="th-TH" sz="3000" dirty="0" smtClean="0">
                <a:solidFill>
                  <a:srgbClr val="002060"/>
                </a:solidFill>
                <a:latin typeface="TS-SOM TUM-np" pitchFamily="2" charset="0"/>
                <a:cs typeface="TS-SOM TUM-np" pitchFamily="2" charset="0"/>
              </a:rPr>
              <a:t>ใช้ดัดแปลง</a:t>
            </a:r>
            <a:r>
              <a:rPr lang="th-TH" sz="3000" dirty="0">
                <a:solidFill>
                  <a:srgbClr val="002060"/>
                </a:solidFill>
                <a:latin typeface="TS-SOM TUM-np" pitchFamily="2" charset="0"/>
                <a:cs typeface="TS-SOM TUM-np" pitchFamily="2" charset="0"/>
              </a:rPr>
              <a:t>ภาพ</a:t>
            </a:r>
            <a:endParaRPr lang="en-US" sz="3000" dirty="0">
              <a:solidFill>
                <a:srgbClr val="002060"/>
              </a:solidFill>
              <a:latin typeface="TS-SOM TUM-np" pitchFamily="2" charset="0"/>
              <a:cs typeface="TS-SOM TUM-np" pitchFamily="2" charset="0"/>
            </a:endParaRPr>
          </a:p>
          <a:p>
            <a:r>
              <a:rPr lang="en-US" sz="3000" dirty="0">
                <a:solidFill>
                  <a:srgbClr val="002060"/>
                </a:solidFill>
                <a:latin typeface="TS-SOM TUM-np" pitchFamily="2" charset="0"/>
                <a:cs typeface="TS-SOM TUM-np" pitchFamily="2" charset="0"/>
              </a:rPr>
              <a:t>	</a:t>
            </a:r>
            <a:r>
              <a:rPr lang="th-TH" sz="3000" dirty="0" smtClean="0">
                <a:solidFill>
                  <a:srgbClr val="002060"/>
                </a:solidFill>
                <a:latin typeface="TS-SOM TUM-np" pitchFamily="2" charset="0"/>
                <a:cs typeface="TS-SOM TUM-np" pitchFamily="2" charset="0"/>
              </a:rPr>
              <a:t>ใช้ตัด</a:t>
            </a:r>
            <a:r>
              <a:rPr lang="th-TH" sz="3000" dirty="0">
                <a:solidFill>
                  <a:srgbClr val="002060"/>
                </a:solidFill>
                <a:latin typeface="TS-SOM TUM-np" pitchFamily="2" charset="0"/>
                <a:cs typeface="TS-SOM TUM-np" pitchFamily="2" charset="0"/>
              </a:rPr>
              <a:t>ต่อภาพ </a:t>
            </a:r>
            <a:endParaRPr lang="en-US" sz="3000" dirty="0">
              <a:solidFill>
                <a:srgbClr val="002060"/>
              </a:solidFill>
              <a:latin typeface="TS-SOM TUM-np" pitchFamily="2" charset="0"/>
              <a:cs typeface="TS-SOM TUM-np" pitchFamily="2" charset="0"/>
            </a:endParaRPr>
          </a:p>
          <a:p>
            <a:r>
              <a:rPr lang="en-US" sz="3000" dirty="0">
                <a:solidFill>
                  <a:srgbClr val="002060"/>
                </a:solidFill>
                <a:latin typeface="TS-SOM TUM-np" pitchFamily="2" charset="0"/>
                <a:cs typeface="TS-SOM TUM-np" pitchFamily="2" charset="0"/>
              </a:rPr>
              <a:t> 	</a:t>
            </a:r>
            <a:r>
              <a:rPr lang="th-TH" sz="3000" dirty="0" smtClean="0">
                <a:solidFill>
                  <a:srgbClr val="002060"/>
                </a:solidFill>
                <a:latin typeface="TS-SOM TUM-np" pitchFamily="2" charset="0"/>
                <a:cs typeface="TS-SOM TUM-np" pitchFamily="2" charset="0"/>
              </a:rPr>
              <a:t>ใส</a:t>
            </a:r>
            <a:r>
              <a:rPr lang="th-TH" sz="3000" dirty="0">
                <a:solidFill>
                  <a:srgbClr val="002060"/>
                </a:solidFill>
                <a:latin typeface="TS-SOM TUM-np" pitchFamily="2" charset="0"/>
                <a:cs typeface="TS-SOM TUM-np" pitchFamily="2" charset="0"/>
              </a:rPr>
              <a:t>่</a:t>
            </a:r>
            <a:r>
              <a:rPr lang="th-TH" sz="3000" dirty="0" smtClean="0">
                <a:solidFill>
                  <a:srgbClr val="002060"/>
                </a:solidFill>
                <a:latin typeface="TS-SOM TUM-np" pitchFamily="2" charset="0"/>
                <a:cs typeface="TS-SOM TUM-np" pitchFamily="2" charset="0"/>
              </a:rPr>
              <a:t>เอ็ฟ</a:t>
            </a:r>
            <a:r>
              <a:rPr lang="th-TH" sz="3000" dirty="0">
                <a:solidFill>
                  <a:srgbClr val="002060"/>
                </a:solidFill>
                <a:latin typeface="TS-SOM TUM-np" pitchFamily="2" charset="0"/>
                <a:cs typeface="TS-SOM TUM-np" pitchFamily="2" charset="0"/>
              </a:rPr>
              <a:t>เฟ็คพิเศษ</a:t>
            </a:r>
            <a:r>
              <a:rPr lang="th-TH" sz="3000" dirty="0" smtClean="0">
                <a:solidFill>
                  <a:srgbClr val="002060"/>
                </a:solidFill>
                <a:latin typeface="TS-SOM TUM-np" pitchFamily="2" charset="0"/>
                <a:cs typeface="TS-SOM TUM-np" pitchFamily="2" charset="0"/>
              </a:rPr>
              <a:t>ให้กับภาพ</a:t>
            </a:r>
            <a:endParaRPr lang="en-US" sz="3000" dirty="0">
              <a:solidFill>
                <a:srgbClr val="002060"/>
              </a:solidFill>
              <a:latin typeface="TS-SOM TUM-np" pitchFamily="2" charset="0"/>
              <a:cs typeface="TS-SOM TUM-np" pitchFamily="2" charset="0"/>
            </a:endParaRPr>
          </a:p>
          <a:p>
            <a:r>
              <a:rPr lang="en-US" sz="3000" dirty="0">
                <a:solidFill>
                  <a:srgbClr val="002060"/>
                </a:solidFill>
                <a:latin typeface="TS-SOM TUM-np" pitchFamily="2" charset="0"/>
                <a:cs typeface="TS-SOM TUM-np" pitchFamily="2" charset="0"/>
              </a:rPr>
              <a:t>	</a:t>
            </a:r>
            <a:r>
              <a:rPr lang="th-TH" sz="3000" dirty="0" smtClean="0">
                <a:solidFill>
                  <a:srgbClr val="002060"/>
                </a:solidFill>
                <a:latin typeface="TS-SOM TUM-np" pitchFamily="2" charset="0"/>
                <a:cs typeface="TS-SOM TUM-np" pitchFamily="2" charset="0"/>
              </a:rPr>
              <a:t>สร้าง</a:t>
            </a:r>
            <a:r>
              <a:rPr lang="th-TH" sz="3000" dirty="0">
                <a:solidFill>
                  <a:srgbClr val="002060"/>
                </a:solidFill>
                <a:latin typeface="TS-SOM TUM-np" pitchFamily="2" charset="0"/>
                <a:cs typeface="TS-SOM TUM-np" pitchFamily="2" charset="0"/>
              </a:rPr>
              <a:t>ภาพกราฟิ</a:t>
            </a:r>
            <a:r>
              <a:rPr lang="th-TH" sz="3000" dirty="0" smtClean="0">
                <a:solidFill>
                  <a:srgbClr val="002060"/>
                </a:solidFill>
                <a:latin typeface="TS-SOM TUM-np" pitchFamily="2" charset="0"/>
                <a:cs typeface="TS-SOM TUM-np" pitchFamily="2" charset="0"/>
              </a:rPr>
              <a:t>คซึ่งผสมผสานกับภาพถ่าย</a:t>
            </a:r>
            <a:endParaRPr lang="en-US" sz="3000" dirty="0">
              <a:solidFill>
                <a:srgbClr val="002060"/>
              </a:solidFill>
              <a:latin typeface="TS-SOM TUM-np" pitchFamily="2" charset="0"/>
              <a:cs typeface="TS-SOM TUM-np" pitchFamily="2" charset="0"/>
            </a:endParaRPr>
          </a:p>
          <a:p>
            <a:r>
              <a:rPr lang="en-US" sz="3000" dirty="0">
                <a:solidFill>
                  <a:srgbClr val="002060"/>
                </a:solidFill>
                <a:latin typeface="TS-SOM TUM-np" pitchFamily="2" charset="0"/>
                <a:cs typeface="TS-SOM TUM-np" pitchFamily="2" charset="0"/>
              </a:rPr>
              <a:t>	</a:t>
            </a:r>
            <a:r>
              <a:rPr lang="th-TH" sz="3000" dirty="0" smtClean="0">
                <a:solidFill>
                  <a:srgbClr val="002060"/>
                </a:solidFill>
                <a:latin typeface="TS-SOM TUM-np" pitchFamily="2" charset="0"/>
                <a:cs typeface="TS-SOM TUM-np" pitchFamily="2" charset="0"/>
              </a:rPr>
              <a:t>สร้าง</a:t>
            </a:r>
            <a:r>
              <a:rPr lang="th-TH" sz="3000" dirty="0">
                <a:solidFill>
                  <a:srgbClr val="002060"/>
                </a:solidFill>
                <a:latin typeface="TS-SOM TUM-np" pitchFamily="2" charset="0"/>
                <a:cs typeface="TS-SOM TUM-np" pitchFamily="2" charset="0"/>
              </a:rPr>
              <a:t>องค์ประกอบที่ใช้ในเว็บ </a:t>
            </a:r>
            <a:endParaRPr lang="en-US" sz="3000" dirty="0">
              <a:solidFill>
                <a:srgbClr val="002060"/>
              </a:solidFill>
              <a:latin typeface="TS-SOM TUM-np" pitchFamily="2" charset="0"/>
              <a:cs typeface="TS-SOM TUM-np" pitchFamily="2" charset="0"/>
            </a:endParaRPr>
          </a:p>
        </p:txBody>
      </p:sp>
      <p:sp>
        <p:nvSpPr>
          <p:cNvPr id="8" name="Flowchart: Decision 7"/>
          <p:cNvSpPr/>
          <p:nvPr/>
        </p:nvSpPr>
        <p:spPr>
          <a:xfrm>
            <a:off x="1371600" y="1447800"/>
            <a:ext cx="762000" cy="609600"/>
          </a:xfrm>
          <a:prstGeom prst="flowChartDecision">
            <a:avLst/>
          </a:prstGeom>
          <a:solidFill>
            <a:srgbClr val="0099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S-SOM TUM-np" pitchFamily="2" charset="0"/>
                <a:cs typeface="TS-SOM TUM-np" pitchFamily="2" charset="0"/>
              </a:rPr>
              <a:t>1</a:t>
            </a:r>
            <a:endParaRPr lang="en-US" sz="3200" dirty="0">
              <a:latin typeface="TS-SOM TUM-np" pitchFamily="2" charset="0"/>
              <a:cs typeface="TS-SOM TUM-np" pitchFamily="2" charset="0"/>
            </a:endParaRPr>
          </a:p>
        </p:txBody>
      </p:sp>
      <p:sp>
        <p:nvSpPr>
          <p:cNvPr id="10" name="Flowchart: Decision 9"/>
          <p:cNvSpPr/>
          <p:nvPr/>
        </p:nvSpPr>
        <p:spPr>
          <a:xfrm>
            <a:off x="1371600" y="1905000"/>
            <a:ext cx="762000" cy="609600"/>
          </a:xfrm>
          <a:prstGeom prst="flowChartDecision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S-SOM TUM-np" pitchFamily="2" charset="0"/>
                <a:cs typeface="TS-SOM TUM-np" pitchFamily="2" charset="0"/>
              </a:rPr>
              <a:t>2</a:t>
            </a:r>
          </a:p>
        </p:txBody>
      </p:sp>
      <p:sp>
        <p:nvSpPr>
          <p:cNvPr id="12" name="Flowchart: Decision 11"/>
          <p:cNvSpPr/>
          <p:nvPr/>
        </p:nvSpPr>
        <p:spPr>
          <a:xfrm>
            <a:off x="1371600" y="2362200"/>
            <a:ext cx="762000" cy="609600"/>
          </a:xfrm>
          <a:prstGeom prst="flowChartDecision">
            <a:avLst/>
          </a:prstGeom>
          <a:solidFill>
            <a:srgbClr val="CC99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S-SOM TUM-np" pitchFamily="2" charset="0"/>
                <a:cs typeface="TS-SOM TUM-np" pitchFamily="2" charset="0"/>
              </a:rPr>
              <a:t>3</a:t>
            </a:r>
            <a:endParaRPr lang="en-US" sz="3200" dirty="0">
              <a:latin typeface="TS-SOM TUM-np" pitchFamily="2" charset="0"/>
              <a:cs typeface="TS-SOM TUM-np" pitchFamily="2" charset="0"/>
            </a:endParaRPr>
          </a:p>
        </p:txBody>
      </p:sp>
      <p:sp>
        <p:nvSpPr>
          <p:cNvPr id="14" name="Flowchart: Decision 13"/>
          <p:cNvSpPr/>
          <p:nvPr/>
        </p:nvSpPr>
        <p:spPr>
          <a:xfrm>
            <a:off x="1371600" y="2836716"/>
            <a:ext cx="762000" cy="609600"/>
          </a:xfrm>
          <a:prstGeom prst="flowChartDecision">
            <a:avLst/>
          </a:prstGeom>
          <a:solidFill>
            <a:srgbClr val="CC33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S-SOM TUM-np" pitchFamily="2" charset="0"/>
                <a:cs typeface="TS-SOM TUM-np" pitchFamily="2" charset="0"/>
              </a:rPr>
              <a:t>4</a:t>
            </a:r>
          </a:p>
        </p:txBody>
      </p:sp>
      <p:sp>
        <p:nvSpPr>
          <p:cNvPr id="16" name="Flowchart: Decision 15"/>
          <p:cNvSpPr/>
          <p:nvPr/>
        </p:nvSpPr>
        <p:spPr>
          <a:xfrm>
            <a:off x="1371600" y="3293916"/>
            <a:ext cx="762000" cy="609600"/>
          </a:xfrm>
          <a:prstGeom prst="flowChartDecision">
            <a:avLst/>
          </a:prstGeom>
          <a:solidFill>
            <a:srgbClr val="FF33CC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S-SOM TUM-np" pitchFamily="2" charset="0"/>
                <a:cs typeface="TS-SOM TUM-np" pitchFamily="2" charset="0"/>
              </a:rPr>
              <a:t>5</a:t>
            </a:r>
          </a:p>
        </p:txBody>
      </p:sp>
      <p:sp>
        <p:nvSpPr>
          <p:cNvPr id="18" name="Flowchart: Decision 17"/>
          <p:cNvSpPr/>
          <p:nvPr/>
        </p:nvSpPr>
        <p:spPr>
          <a:xfrm>
            <a:off x="1371600" y="3751116"/>
            <a:ext cx="762000" cy="609600"/>
          </a:xfrm>
          <a:prstGeom prst="flowChartDecision">
            <a:avLst/>
          </a:prstGeom>
          <a:solidFill>
            <a:srgbClr val="FF33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S-SOM TUM-np" pitchFamily="2" charset="0"/>
                <a:cs typeface="TS-SOM TUM-np" pitchFamily="2" charset="0"/>
              </a:rPr>
              <a:t>6</a:t>
            </a:r>
            <a:endParaRPr lang="en-US" sz="3200" dirty="0">
              <a:latin typeface="TS-SOM TUM-np" pitchFamily="2" charset="0"/>
              <a:cs typeface="TS-SOM TUM-np" pitchFamily="2" charset="0"/>
            </a:endParaRPr>
          </a:p>
        </p:txBody>
      </p:sp>
      <p:sp>
        <p:nvSpPr>
          <p:cNvPr id="21" name="Flowchart: Decision 20"/>
          <p:cNvSpPr/>
          <p:nvPr/>
        </p:nvSpPr>
        <p:spPr>
          <a:xfrm>
            <a:off x="1371600" y="4267200"/>
            <a:ext cx="762000" cy="609600"/>
          </a:xfrm>
          <a:prstGeom prst="flowChartDecision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S-SOM TUM-np" pitchFamily="2" charset="0"/>
                <a:cs typeface="TS-SOM TUM-np" pitchFamily="2" charset="0"/>
              </a:rPr>
              <a:t>7</a:t>
            </a:r>
          </a:p>
        </p:txBody>
      </p:sp>
      <p:cxnSp>
        <p:nvCxnSpPr>
          <p:cNvPr id="4" name="ตัวเชื่อมต่อตรง 3"/>
          <p:cNvCxnSpPr/>
          <p:nvPr/>
        </p:nvCxnSpPr>
        <p:spPr>
          <a:xfrm>
            <a:off x="2321699" y="1857702"/>
            <a:ext cx="3164701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9" name="ตัวเชื่อมต่อตรง 58"/>
          <p:cNvCxnSpPr/>
          <p:nvPr/>
        </p:nvCxnSpPr>
        <p:spPr>
          <a:xfrm>
            <a:off x="2286000" y="2362200"/>
            <a:ext cx="3164701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0" name="ตัวเชื่อมต่อตรง 59"/>
          <p:cNvCxnSpPr/>
          <p:nvPr/>
        </p:nvCxnSpPr>
        <p:spPr>
          <a:xfrm>
            <a:off x="2286000" y="2819400"/>
            <a:ext cx="3164701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1" name="ตัวเชื่อมต่อตรง 60"/>
          <p:cNvCxnSpPr/>
          <p:nvPr/>
        </p:nvCxnSpPr>
        <p:spPr>
          <a:xfrm>
            <a:off x="2286000" y="3276600"/>
            <a:ext cx="3164701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2" name="ตัวเชื่อมต่อตรง 61"/>
          <p:cNvCxnSpPr/>
          <p:nvPr/>
        </p:nvCxnSpPr>
        <p:spPr>
          <a:xfrm>
            <a:off x="2286000" y="3733800"/>
            <a:ext cx="3164701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3" name="ตัวเชื่อมต่อตรง 62"/>
          <p:cNvCxnSpPr/>
          <p:nvPr/>
        </p:nvCxnSpPr>
        <p:spPr>
          <a:xfrm>
            <a:off x="2286000" y="4191000"/>
            <a:ext cx="3164701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4" name="ตัวเชื่อมต่อตรง 63"/>
          <p:cNvCxnSpPr/>
          <p:nvPr/>
        </p:nvCxnSpPr>
        <p:spPr>
          <a:xfrm>
            <a:off x="2245499" y="4648200"/>
            <a:ext cx="3164701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484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ngry Bird PowerPoint templa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856"/>
            <a:ext cx="9144000" cy="6871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62"/>
          <a:stretch/>
        </p:blipFill>
        <p:spPr>
          <a:xfrm>
            <a:off x="609600" y="0"/>
            <a:ext cx="7848600" cy="35052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11148" y="360402"/>
            <a:ext cx="495360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3000" dirty="0" smtClean="0">
                <a:latin typeface="TS-SOM TUM-np" pitchFamily="2" charset="0"/>
                <a:cs typeface="TS-SOM TUM-np" pitchFamily="2" charset="0"/>
              </a:rPr>
              <a:t>ความสามารถของ</a:t>
            </a:r>
            <a:r>
              <a:rPr lang="th-TH" sz="3000" dirty="0">
                <a:latin typeface="TS-SOM TUM-np" pitchFamily="2" charset="0"/>
                <a:cs typeface="TS-SOM TUM-np" pitchFamily="2" charset="0"/>
              </a:rPr>
              <a:t>โปรแกรม </a:t>
            </a:r>
            <a:r>
              <a:rPr lang="en-US" sz="3000" dirty="0">
                <a:latin typeface="TS-SOM TUM-np" pitchFamily="2" charset="0"/>
                <a:cs typeface="TS-SOM TUM-np" pitchFamily="2" charset="0"/>
              </a:rPr>
              <a:t>Photoshop CS3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066800" y="1633478"/>
            <a:ext cx="7162800" cy="2400657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3000" dirty="0" smtClean="0">
                <a:solidFill>
                  <a:srgbClr val="FF0066"/>
                </a:solidFill>
                <a:latin typeface="TS-SOM TUM-np" pitchFamily="2" charset="0"/>
                <a:cs typeface="TS-SOM TUM-np" pitchFamily="2" charset="0"/>
              </a:rPr>
              <a:t> 	</a:t>
            </a:r>
            <a:r>
              <a:rPr lang="en-US" sz="3000" dirty="0">
                <a:solidFill>
                  <a:srgbClr val="FF0066"/>
                </a:solidFill>
                <a:latin typeface="TS-SOM TUM-np" pitchFamily="2" charset="0"/>
                <a:cs typeface="TS-SOM TUM-np" pitchFamily="2" charset="0"/>
              </a:rPr>
              <a:t>- </a:t>
            </a:r>
            <a:r>
              <a:rPr lang="th-TH" sz="3000" dirty="0">
                <a:solidFill>
                  <a:srgbClr val="FF0066"/>
                </a:solidFill>
                <a:latin typeface="TS-SOM TUM-np" pitchFamily="2" charset="0"/>
                <a:cs typeface="TS-SOM TUM-np" pitchFamily="2" charset="0"/>
              </a:rPr>
              <a:t>ความสามารถทางด้าน </a:t>
            </a:r>
            <a:r>
              <a:rPr lang="en-US" sz="3000" dirty="0">
                <a:solidFill>
                  <a:srgbClr val="FF0066"/>
                </a:solidFill>
                <a:latin typeface="TS-SOM TUM-np" pitchFamily="2" charset="0"/>
                <a:cs typeface="TS-SOM TUM-np" pitchFamily="2" charset="0"/>
              </a:rPr>
              <a:t>Motion </a:t>
            </a:r>
            <a:r>
              <a:rPr lang="th-TH" sz="3000" dirty="0">
                <a:solidFill>
                  <a:srgbClr val="FF0066"/>
                </a:solidFill>
                <a:latin typeface="TS-SOM TUM-np" pitchFamily="2" charset="0"/>
                <a:cs typeface="TS-SOM TUM-np" pitchFamily="2" charset="0"/>
              </a:rPr>
              <a:t>และ </a:t>
            </a:r>
            <a:r>
              <a:rPr lang="en-US" sz="3000" dirty="0">
                <a:solidFill>
                  <a:srgbClr val="FF0066"/>
                </a:solidFill>
                <a:latin typeface="TS-SOM TUM-np" pitchFamily="2" charset="0"/>
                <a:cs typeface="TS-SOM TUM-np" pitchFamily="2" charset="0"/>
              </a:rPr>
              <a:t>3D </a:t>
            </a:r>
            <a:r>
              <a:rPr lang="th-TH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TS-SOM TUM-np" pitchFamily="2" charset="0"/>
                <a:cs typeface="TS-SOM TUM-np" pitchFamily="2" charset="0"/>
              </a:rPr>
              <a:t>เช่น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TS-SOM TUM-np" pitchFamily="2" charset="0"/>
                <a:cs typeface="TS-SOM TUM-np" pitchFamily="2" charset="0"/>
              </a:rPr>
              <a:t> </a:t>
            </a:r>
            <a:r>
              <a:rPr lang="th-TH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TS-SOM TUM-np" pitchFamily="2" charset="0"/>
                <a:cs typeface="TS-SOM TUM-np" pitchFamily="2" charset="0"/>
              </a:rPr>
              <a:t>สามารถทำงานแบบ 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TS-SOM TUM-np" pitchFamily="2" charset="0"/>
                <a:cs typeface="TS-SOM TUM-np" pitchFamily="2" charset="0"/>
              </a:rPr>
              <a:t>3D, </a:t>
            </a:r>
            <a:r>
              <a:rPr lang="th-TH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TS-SOM TUM-np" pitchFamily="2" charset="0"/>
                <a:cs typeface="TS-SOM TUM-np" pitchFamily="2" charset="0"/>
              </a:rPr>
              <a:t>ตกแต่งสีกับภาพเคลื่อนไหว </a:t>
            </a:r>
            <a:r>
              <a:rPr lang="th-TH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S-SOM TUM-np" pitchFamily="2" charset="0"/>
                <a:cs typeface="TS-SOM TUM-np" pitchFamily="2" charset="0"/>
              </a:rPr>
              <a:t>เป็น</a:t>
            </a:r>
            <a:r>
              <a:rPr lang="th-TH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TS-SOM TUM-np" pitchFamily="2" charset="0"/>
                <a:cs typeface="TS-SOM TUM-np" pitchFamily="2" charset="0"/>
              </a:rPr>
              <a:t>ต้น</a:t>
            </a:r>
            <a:endParaRPr lang="en-US" sz="3000" dirty="0">
              <a:solidFill>
                <a:schemeClr val="tx1">
                  <a:lumMod val="95000"/>
                  <a:lumOff val="5000"/>
                </a:schemeClr>
              </a:solidFill>
              <a:latin typeface="TS-SOM TUM-np" pitchFamily="2" charset="0"/>
              <a:cs typeface="TS-SOM TUM-np" pitchFamily="2" charset="0"/>
            </a:endParaRPr>
          </a:p>
          <a:p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TS-SOM TUM-np" pitchFamily="2" charset="0"/>
                <a:cs typeface="TS-SOM TUM-np" pitchFamily="2" charset="0"/>
              </a:rPr>
              <a:t>	</a:t>
            </a:r>
            <a:r>
              <a:rPr lang="en-US" sz="3000" dirty="0">
                <a:solidFill>
                  <a:srgbClr val="FF0066"/>
                </a:solidFill>
                <a:latin typeface="TS-SOM TUM-np" pitchFamily="2" charset="0"/>
                <a:cs typeface="TS-SOM TUM-np" pitchFamily="2" charset="0"/>
              </a:rPr>
              <a:t>- </a:t>
            </a:r>
            <a:r>
              <a:rPr lang="th-TH" sz="3000" dirty="0">
                <a:solidFill>
                  <a:srgbClr val="FF0066"/>
                </a:solidFill>
                <a:latin typeface="TS-SOM TUM-np" pitchFamily="2" charset="0"/>
                <a:cs typeface="TS-SOM TUM-np" pitchFamily="2" charset="0"/>
              </a:rPr>
              <a:t>ความสามารถทางด้าน </a:t>
            </a:r>
            <a:r>
              <a:rPr lang="en-US" sz="3000" dirty="0">
                <a:solidFill>
                  <a:srgbClr val="FF0066"/>
                </a:solidFill>
                <a:latin typeface="TS-SOM TUM-np" pitchFamily="2" charset="0"/>
                <a:cs typeface="TS-SOM TUM-np" pitchFamily="2" charset="0"/>
              </a:rPr>
              <a:t>Image Analysis</a:t>
            </a:r>
            <a:r>
              <a:rPr lang="th-TH" sz="3000" dirty="0">
                <a:solidFill>
                  <a:srgbClr val="FF0066"/>
                </a:solidFill>
                <a:latin typeface="TS-SOM TUM-np" pitchFamily="2" charset="0"/>
                <a:cs typeface="TS-SOM TUM-np" pitchFamily="2" charset="0"/>
              </a:rPr>
              <a:t> </a:t>
            </a:r>
            <a:r>
              <a:rPr lang="th-TH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S-SOM TUM-np" pitchFamily="2" charset="0"/>
                <a:cs typeface="TS-SOM TUM-np" pitchFamily="2" charset="0"/>
              </a:rPr>
              <a:t>เช่น สามารถ</a:t>
            </a:r>
          </a:p>
          <a:p>
            <a:r>
              <a:rPr lang="th-TH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S-SOM TUM-np" pitchFamily="2" charset="0"/>
                <a:cs typeface="TS-SOM TUM-np" pitchFamily="2" charset="0"/>
              </a:rPr>
              <a:t>ใช้</a:t>
            </a:r>
            <a:r>
              <a:rPr lang="th-TH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TS-SOM TUM-np" pitchFamily="2" charset="0"/>
                <a:cs typeface="TS-SOM TUM-np" pitchFamily="2" charset="0"/>
              </a:rPr>
              <a:t>การจัดการข้อมูลกับมาตรวัตต่างๆ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TS-SOM TUM-np" pitchFamily="2" charset="0"/>
                <a:cs typeface="TS-SOM TUM-np" pitchFamily="2" charset="0"/>
              </a:rPr>
              <a:t>, </a:t>
            </a:r>
            <a:r>
              <a:rPr lang="th-TH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TS-SOM TUM-np" pitchFamily="2" charset="0"/>
                <a:cs typeface="TS-SOM TUM-np" pitchFamily="2" charset="0"/>
              </a:rPr>
              <a:t>สามารถนำภาพมาทำการ 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TS-SOM TUM-np" pitchFamily="2" charset="0"/>
                <a:cs typeface="TS-SOM TUM-np" pitchFamily="2" charset="0"/>
              </a:rPr>
              <a:t>Stack Processing </a:t>
            </a:r>
            <a:r>
              <a:rPr lang="th-TH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TS-SOM TUM-np" pitchFamily="2" charset="0"/>
                <a:cs typeface="TS-SOM TUM-np" pitchFamily="2" charset="0"/>
              </a:rPr>
              <a:t>เป็นต้น</a:t>
            </a:r>
            <a:endParaRPr lang="en-US" sz="3000" dirty="0">
              <a:solidFill>
                <a:schemeClr val="tx1">
                  <a:lumMod val="95000"/>
                  <a:lumOff val="5000"/>
                </a:schemeClr>
              </a:solidFill>
              <a:latin typeface="TS-SOM TUM-np" pitchFamily="2" charset="0"/>
              <a:cs typeface="TS-SOM TUM-np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5130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ngry Bird PowerPoint templa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856"/>
            <a:ext cx="9144000" cy="6871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62"/>
          <a:stretch/>
        </p:blipFill>
        <p:spPr>
          <a:xfrm>
            <a:off x="609600" y="0"/>
            <a:ext cx="7848600" cy="35052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64848" y="360402"/>
            <a:ext cx="484619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3000" dirty="0" smtClean="0">
                <a:solidFill>
                  <a:schemeClr val="bg1"/>
                </a:solidFill>
                <a:latin typeface="TS-SOM TUM-np" pitchFamily="2" charset="0"/>
                <a:cs typeface="TS-SOM TUM-np" pitchFamily="2" charset="0"/>
              </a:rPr>
              <a:t>องค์ประกอบของ</a:t>
            </a:r>
            <a:r>
              <a:rPr lang="th-TH" sz="3000" dirty="0">
                <a:solidFill>
                  <a:schemeClr val="bg1"/>
                </a:solidFill>
                <a:latin typeface="TS-SOM TUM-np" pitchFamily="2" charset="0"/>
                <a:cs typeface="TS-SOM TUM-np" pitchFamily="2" charset="0"/>
              </a:rPr>
              <a:t>โปรแกรม </a:t>
            </a:r>
            <a:r>
              <a:rPr lang="en-US" sz="3000" dirty="0">
                <a:solidFill>
                  <a:schemeClr val="bg1"/>
                </a:solidFill>
                <a:latin typeface="TS-SOM TUM-np" pitchFamily="2" charset="0"/>
                <a:cs typeface="TS-SOM TUM-np" pitchFamily="2" charset="0"/>
              </a:rPr>
              <a:t>Photoshop CS3</a:t>
            </a:r>
          </a:p>
        </p:txBody>
      </p:sp>
      <p:sp>
        <p:nvSpPr>
          <p:cNvPr id="2" name="Chevron 1"/>
          <p:cNvSpPr/>
          <p:nvPr/>
        </p:nvSpPr>
        <p:spPr>
          <a:xfrm rot="191631">
            <a:off x="2002011" y="1740778"/>
            <a:ext cx="5591536" cy="621057"/>
          </a:xfrm>
          <a:prstGeom prst="chevron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3300"/>
                </a:solidFill>
                <a:latin typeface="TS-SOM TUM-np" pitchFamily="2" charset="0"/>
                <a:cs typeface="TS-SOM TUM-np" pitchFamily="2" charset="0"/>
              </a:rPr>
              <a:t>1. </a:t>
            </a:r>
            <a:r>
              <a:rPr lang="th-TH" sz="2800" dirty="0">
                <a:solidFill>
                  <a:srgbClr val="FF3300"/>
                </a:solidFill>
                <a:latin typeface="TS-SOM TUM-np" pitchFamily="2" charset="0"/>
                <a:cs typeface="TS-SOM TUM-np" pitchFamily="2" charset="0"/>
              </a:rPr>
              <a:t>ส่วนประกอบของโปรแกรม </a:t>
            </a:r>
            <a:r>
              <a:rPr lang="en-US" sz="2800" dirty="0">
                <a:solidFill>
                  <a:srgbClr val="FF3300"/>
                </a:solidFill>
                <a:latin typeface="TS-SOM TUM-np" pitchFamily="2" charset="0"/>
                <a:cs typeface="TS-SOM TUM-np" pitchFamily="2" charset="0"/>
              </a:rPr>
              <a:t>Photoshop CS3</a:t>
            </a:r>
          </a:p>
        </p:txBody>
      </p:sp>
      <p:sp>
        <p:nvSpPr>
          <p:cNvPr id="7" name="Chevron 6"/>
          <p:cNvSpPr/>
          <p:nvPr/>
        </p:nvSpPr>
        <p:spPr>
          <a:xfrm>
            <a:off x="2552700" y="2667000"/>
            <a:ext cx="3962400" cy="609600"/>
          </a:xfrm>
          <a:prstGeom prst="chevron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7030A0"/>
                </a:solidFill>
                <a:latin typeface="TS-SOM TUM-np" pitchFamily="2" charset="0"/>
                <a:cs typeface="TS-SOM TUM-np" pitchFamily="2" charset="0"/>
              </a:rPr>
              <a:t>2. </a:t>
            </a:r>
            <a:r>
              <a:rPr lang="th-TH" sz="2800" dirty="0">
                <a:solidFill>
                  <a:srgbClr val="7030A0"/>
                </a:solidFill>
                <a:latin typeface="TS-SOM TUM-np" pitchFamily="2" charset="0"/>
                <a:cs typeface="TS-SOM TUM-np" pitchFamily="2" charset="0"/>
              </a:rPr>
              <a:t>กล่องเครื่องมือ (</a:t>
            </a:r>
            <a:r>
              <a:rPr lang="en-US" sz="2800" dirty="0">
                <a:solidFill>
                  <a:srgbClr val="7030A0"/>
                </a:solidFill>
                <a:latin typeface="TS-SOM TUM-np" pitchFamily="2" charset="0"/>
                <a:cs typeface="TS-SOM TUM-np" pitchFamily="2" charset="0"/>
              </a:rPr>
              <a:t>Toolbox</a:t>
            </a:r>
            <a:r>
              <a:rPr lang="th-TH" sz="2800" dirty="0">
                <a:solidFill>
                  <a:srgbClr val="7030A0"/>
                </a:solidFill>
                <a:latin typeface="TS-SOM TUM-np" pitchFamily="2" charset="0"/>
                <a:cs typeface="TS-SOM TUM-np" pitchFamily="2" charset="0"/>
              </a:rPr>
              <a:t>)</a:t>
            </a:r>
            <a:endParaRPr lang="en-US" sz="2800" dirty="0">
              <a:solidFill>
                <a:srgbClr val="7030A0"/>
              </a:solidFill>
              <a:latin typeface="TS-SOM TUM-np" pitchFamily="2" charset="0"/>
              <a:cs typeface="TS-SOM TUM-np" pitchFamily="2" charset="0"/>
            </a:endParaRPr>
          </a:p>
        </p:txBody>
      </p:sp>
      <p:sp>
        <p:nvSpPr>
          <p:cNvPr id="8" name="Chevron 7"/>
          <p:cNvSpPr/>
          <p:nvPr/>
        </p:nvSpPr>
        <p:spPr>
          <a:xfrm>
            <a:off x="3048000" y="3505200"/>
            <a:ext cx="3048000" cy="609600"/>
          </a:xfrm>
          <a:prstGeom prst="chevron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66"/>
                </a:solidFill>
                <a:latin typeface="TS-SOM TUM-np" pitchFamily="2" charset="0"/>
                <a:cs typeface="TS-SOM TUM-np" pitchFamily="2" charset="0"/>
              </a:rPr>
              <a:t>3. </a:t>
            </a:r>
            <a:r>
              <a:rPr lang="th-TH" sz="2800" dirty="0">
                <a:solidFill>
                  <a:srgbClr val="FF0066"/>
                </a:solidFill>
                <a:latin typeface="TS-SOM TUM-np" pitchFamily="2" charset="0"/>
                <a:cs typeface="TS-SOM TUM-np" pitchFamily="2" charset="0"/>
              </a:rPr>
              <a:t>พาเล็ต (</a:t>
            </a:r>
            <a:r>
              <a:rPr lang="en-US" sz="2800" dirty="0">
                <a:solidFill>
                  <a:srgbClr val="FF0066"/>
                </a:solidFill>
                <a:latin typeface="TS-SOM TUM-np" pitchFamily="2" charset="0"/>
                <a:cs typeface="TS-SOM TUM-np" pitchFamily="2" charset="0"/>
              </a:rPr>
              <a:t>Palette</a:t>
            </a:r>
            <a:r>
              <a:rPr lang="th-TH" sz="2800" dirty="0">
                <a:solidFill>
                  <a:srgbClr val="FF0066"/>
                </a:solidFill>
                <a:latin typeface="TS-SOM TUM-np" pitchFamily="2" charset="0"/>
                <a:cs typeface="TS-SOM TUM-np" pitchFamily="2" charset="0"/>
              </a:rPr>
              <a:t>)</a:t>
            </a:r>
            <a:endParaRPr lang="en-US" sz="2800" dirty="0">
              <a:solidFill>
                <a:srgbClr val="FF0066"/>
              </a:solidFill>
              <a:latin typeface="TS-SOM TUM-np" pitchFamily="2" charset="0"/>
              <a:cs typeface="TS-SOM TUM-np" pitchFamily="2" charset="0"/>
            </a:endParaRPr>
          </a:p>
        </p:txBody>
      </p:sp>
      <p:sp>
        <p:nvSpPr>
          <p:cNvPr id="10" name="Chevron 9"/>
          <p:cNvSpPr/>
          <p:nvPr/>
        </p:nvSpPr>
        <p:spPr>
          <a:xfrm rot="21423776">
            <a:off x="1419877" y="4354674"/>
            <a:ext cx="7191529" cy="621057"/>
          </a:xfrm>
          <a:prstGeom prst="chevron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00FF"/>
                </a:solidFill>
                <a:latin typeface="TS-SOM TUM-np" pitchFamily="2" charset="0"/>
                <a:cs typeface="TS-SOM TUM-np" pitchFamily="2" charset="0"/>
              </a:rPr>
              <a:t>4. </a:t>
            </a:r>
            <a:r>
              <a:rPr lang="th-TH" sz="2800" dirty="0" smtClean="0">
                <a:solidFill>
                  <a:srgbClr val="0000FF"/>
                </a:solidFill>
                <a:latin typeface="TS-SOM TUM-np" pitchFamily="2" charset="0"/>
                <a:cs typeface="TS-SOM TUM-np" pitchFamily="2" charset="0"/>
              </a:rPr>
              <a:t>แถบสถานะ (</a:t>
            </a:r>
            <a:r>
              <a:rPr lang="en-US" sz="2800" dirty="0" smtClean="0">
                <a:solidFill>
                  <a:srgbClr val="0000FF"/>
                </a:solidFill>
                <a:latin typeface="TS-SOM TUM-np" pitchFamily="2" charset="0"/>
                <a:cs typeface="TS-SOM TUM-np" pitchFamily="2" charset="0"/>
              </a:rPr>
              <a:t>Status Bar</a:t>
            </a:r>
            <a:r>
              <a:rPr lang="th-TH" sz="2800" dirty="0" smtClean="0">
                <a:solidFill>
                  <a:srgbClr val="0000FF"/>
                </a:solidFill>
                <a:latin typeface="TS-SOM TUM-np" pitchFamily="2" charset="0"/>
                <a:cs typeface="TS-SOM TUM-np" pitchFamily="2" charset="0"/>
              </a:rPr>
              <a:t>)</a:t>
            </a:r>
            <a:r>
              <a:rPr lang="en-US" sz="2800" dirty="0" smtClean="0">
                <a:solidFill>
                  <a:srgbClr val="0000FF"/>
                </a:solidFill>
                <a:latin typeface="TS-SOM TUM-np" pitchFamily="2" charset="0"/>
                <a:cs typeface="TS-SOM TUM-np" pitchFamily="2" charset="0"/>
              </a:rPr>
              <a:t> </a:t>
            </a:r>
            <a:r>
              <a:rPr lang="th-TH" sz="2800" dirty="0" smtClean="0">
                <a:solidFill>
                  <a:srgbClr val="0000FF"/>
                </a:solidFill>
                <a:latin typeface="TS-SOM TUM-np" pitchFamily="2" charset="0"/>
                <a:cs typeface="TS-SOM TUM-np" pitchFamily="2" charset="0"/>
              </a:rPr>
              <a:t>และพื้นที่ใช้งาน (</a:t>
            </a:r>
            <a:r>
              <a:rPr lang="en-US" sz="2800" dirty="0" smtClean="0">
                <a:solidFill>
                  <a:srgbClr val="0000FF"/>
                </a:solidFill>
                <a:latin typeface="TS-SOM TUM-np" pitchFamily="2" charset="0"/>
                <a:cs typeface="TS-SOM TUM-np" pitchFamily="2" charset="0"/>
              </a:rPr>
              <a:t>Working Area</a:t>
            </a:r>
            <a:r>
              <a:rPr lang="th-TH" sz="2800" dirty="0" smtClean="0">
                <a:solidFill>
                  <a:srgbClr val="0000FF"/>
                </a:solidFill>
                <a:latin typeface="TS-SOM TUM-np" pitchFamily="2" charset="0"/>
                <a:cs typeface="TS-SOM TUM-np" pitchFamily="2" charset="0"/>
              </a:rPr>
              <a:t>)</a:t>
            </a:r>
            <a:endParaRPr lang="en-US" sz="2800" dirty="0">
              <a:solidFill>
                <a:srgbClr val="0000FF"/>
              </a:solidFill>
              <a:latin typeface="TS-SOM TUM-np" pitchFamily="2" charset="0"/>
              <a:cs typeface="TS-SOM TUM-np" pitchFamily="2" charset="0"/>
            </a:endParaRPr>
          </a:p>
        </p:txBody>
      </p:sp>
      <p:sp>
        <p:nvSpPr>
          <p:cNvPr id="4" name="Donut 3"/>
          <p:cNvSpPr/>
          <p:nvPr/>
        </p:nvSpPr>
        <p:spPr>
          <a:xfrm>
            <a:off x="1626596" y="1585495"/>
            <a:ext cx="724911" cy="624305"/>
          </a:xfrm>
          <a:prstGeom prst="donut">
            <a:avLst/>
          </a:prstGeom>
          <a:solidFill>
            <a:srgbClr val="009999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Donut 12"/>
          <p:cNvSpPr/>
          <p:nvPr/>
        </p:nvSpPr>
        <p:spPr>
          <a:xfrm>
            <a:off x="2246889" y="2667000"/>
            <a:ext cx="724911" cy="624305"/>
          </a:xfrm>
          <a:prstGeom prst="donut">
            <a:avLst/>
          </a:prstGeom>
          <a:solidFill>
            <a:srgbClr val="FFFF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Donut 13"/>
          <p:cNvSpPr/>
          <p:nvPr/>
        </p:nvSpPr>
        <p:spPr>
          <a:xfrm>
            <a:off x="2704089" y="3497847"/>
            <a:ext cx="724911" cy="624305"/>
          </a:xfrm>
          <a:prstGeom prst="donut">
            <a:avLst/>
          </a:prstGeom>
          <a:solidFill>
            <a:srgbClr val="92D05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Donut 14"/>
          <p:cNvSpPr/>
          <p:nvPr/>
        </p:nvSpPr>
        <p:spPr>
          <a:xfrm>
            <a:off x="1046233" y="4557295"/>
            <a:ext cx="724911" cy="624305"/>
          </a:xfrm>
          <a:prstGeom prst="donut">
            <a:avLst/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88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ngry Bird PowerPoint templa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856"/>
            <a:ext cx="9144000" cy="6871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62"/>
          <a:stretch/>
        </p:blipFill>
        <p:spPr>
          <a:xfrm>
            <a:off x="609600" y="0"/>
            <a:ext cx="7848600" cy="35052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64848" y="360402"/>
            <a:ext cx="484619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3000" dirty="0" smtClean="0">
                <a:solidFill>
                  <a:schemeClr val="bg1"/>
                </a:solidFill>
                <a:latin typeface="TS-SOM TUM-np" pitchFamily="2" charset="0"/>
                <a:cs typeface="TS-SOM TUM-np" pitchFamily="2" charset="0"/>
              </a:rPr>
              <a:t>องค์ประกอบของ</a:t>
            </a:r>
            <a:r>
              <a:rPr lang="th-TH" sz="3000" dirty="0">
                <a:solidFill>
                  <a:schemeClr val="bg1"/>
                </a:solidFill>
                <a:latin typeface="TS-SOM TUM-np" pitchFamily="2" charset="0"/>
                <a:cs typeface="TS-SOM TUM-np" pitchFamily="2" charset="0"/>
              </a:rPr>
              <a:t>โปรแกรม </a:t>
            </a:r>
            <a:r>
              <a:rPr lang="en-US" sz="3000" dirty="0">
                <a:solidFill>
                  <a:schemeClr val="bg1"/>
                </a:solidFill>
                <a:latin typeface="TS-SOM TUM-np" pitchFamily="2" charset="0"/>
                <a:cs typeface="TS-SOM TUM-np" pitchFamily="2" charset="0"/>
              </a:rPr>
              <a:t>Photoshop CS3</a:t>
            </a:r>
          </a:p>
        </p:txBody>
      </p:sp>
      <p:sp>
        <p:nvSpPr>
          <p:cNvPr id="2" name="Chevron 1"/>
          <p:cNvSpPr/>
          <p:nvPr/>
        </p:nvSpPr>
        <p:spPr>
          <a:xfrm rot="191631">
            <a:off x="2002011" y="1526883"/>
            <a:ext cx="5591536" cy="621057"/>
          </a:xfrm>
          <a:prstGeom prst="chevron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3300"/>
                </a:solidFill>
                <a:latin typeface="TS-SOM TUM-np" pitchFamily="2" charset="0"/>
                <a:cs typeface="TS-SOM TUM-np" pitchFamily="2" charset="0"/>
              </a:rPr>
              <a:t>1. </a:t>
            </a:r>
            <a:r>
              <a:rPr lang="th-TH" sz="2800" dirty="0">
                <a:solidFill>
                  <a:srgbClr val="FF3300"/>
                </a:solidFill>
                <a:latin typeface="TS-SOM TUM-np" pitchFamily="2" charset="0"/>
                <a:cs typeface="TS-SOM TUM-np" pitchFamily="2" charset="0"/>
              </a:rPr>
              <a:t>ส่วนประกอบของโปรแกรม </a:t>
            </a:r>
            <a:r>
              <a:rPr lang="en-US" sz="2800" dirty="0">
                <a:solidFill>
                  <a:srgbClr val="FF3300"/>
                </a:solidFill>
                <a:latin typeface="TS-SOM TUM-np" pitchFamily="2" charset="0"/>
                <a:cs typeface="TS-SOM TUM-np" pitchFamily="2" charset="0"/>
              </a:rPr>
              <a:t>Photoshop CS3</a:t>
            </a:r>
          </a:p>
        </p:txBody>
      </p:sp>
      <p:sp>
        <p:nvSpPr>
          <p:cNvPr id="4" name="Donut 3"/>
          <p:cNvSpPr/>
          <p:nvPr/>
        </p:nvSpPr>
        <p:spPr>
          <a:xfrm>
            <a:off x="1626596" y="1371600"/>
            <a:ext cx="724911" cy="624305"/>
          </a:xfrm>
          <a:prstGeom prst="donut">
            <a:avLst/>
          </a:prstGeom>
          <a:solidFill>
            <a:srgbClr val="009999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73175" y="2463224"/>
            <a:ext cx="12186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TS-SOM TUM-np" pitchFamily="2" charset="0"/>
                <a:cs typeface="TS-SOM TUM-np" pitchFamily="2" charset="0"/>
              </a:rPr>
              <a:t>Title Bar</a:t>
            </a:r>
            <a:r>
              <a:rPr lang="th-TH" sz="2800" dirty="0" smtClean="0">
                <a:latin typeface="TS-SOM TUM-np" pitchFamily="2" charset="0"/>
                <a:cs typeface="TS-SOM TUM-np" pitchFamily="2" charset="0"/>
              </a:rPr>
              <a:t> </a:t>
            </a:r>
            <a:endParaRPr lang="en-US" sz="2800" dirty="0">
              <a:latin typeface="TS-SOM TUM-np" pitchFamily="2" charset="0"/>
              <a:cs typeface="TS-SOM TUM-np" pitchFamily="2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102757" y="2743200"/>
            <a:ext cx="7239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3979057" y="2463225"/>
            <a:ext cx="14863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800" dirty="0" smtClean="0">
                <a:latin typeface="TS-SOM TUM-np" pitchFamily="2" charset="0"/>
                <a:cs typeface="TS-SOM TUM-np" pitchFamily="2" charset="0"/>
              </a:rPr>
              <a:t>แถบชื่อเรื่อง </a:t>
            </a:r>
            <a:endParaRPr lang="en-US" sz="2800" dirty="0">
              <a:latin typeface="TS-SOM TUM-np" pitchFamily="2" charset="0"/>
              <a:cs typeface="TS-SOM TUM-np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769257" y="2920424"/>
            <a:ext cx="12987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TS-SOM TUM-np" pitchFamily="2" charset="0"/>
                <a:cs typeface="TS-SOM TUM-np" pitchFamily="2" charset="0"/>
              </a:rPr>
              <a:t>Menu Bar</a:t>
            </a:r>
            <a:r>
              <a:rPr lang="th-TH" sz="2800" dirty="0" smtClean="0">
                <a:latin typeface="TS-SOM TUM-np" pitchFamily="2" charset="0"/>
                <a:cs typeface="TS-SOM TUM-np" pitchFamily="2" charset="0"/>
              </a:rPr>
              <a:t> </a:t>
            </a:r>
            <a:endParaRPr lang="en-US" sz="2800" dirty="0">
              <a:latin typeface="TS-SOM TUM-np" pitchFamily="2" charset="0"/>
              <a:cs typeface="TS-SOM TUM-np" pitchFamily="2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3102757" y="3200400"/>
            <a:ext cx="7239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3975139" y="2920425"/>
            <a:ext cx="38860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800" dirty="0">
                <a:latin typeface="TS-SOM TUM-np" pitchFamily="2" charset="0"/>
                <a:cs typeface="TS-SOM TUM-np" pitchFamily="2" charset="0"/>
              </a:rPr>
              <a:t>เป็นเมนูหลักที่ใช้สั่งการของโปรแกรม </a:t>
            </a:r>
            <a:endParaRPr lang="en-US" sz="2800" dirty="0">
              <a:latin typeface="TS-SOM TUM-np" pitchFamily="2" charset="0"/>
              <a:cs typeface="TS-SOM TUM-np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540657" y="3362979"/>
            <a:ext cx="15199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TS-SOM TUM-np" pitchFamily="2" charset="0"/>
                <a:cs typeface="TS-SOM TUM-np" pitchFamily="2" charset="0"/>
              </a:rPr>
              <a:t>Options Bar</a:t>
            </a:r>
            <a:r>
              <a:rPr lang="th-TH" sz="2800" dirty="0" smtClean="0">
                <a:latin typeface="TS-SOM TUM-np" pitchFamily="2" charset="0"/>
                <a:cs typeface="TS-SOM TUM-np" pitchFamily="2" charset="0"/>
              </a:rPr>
              <a:t> </a:t>
            </a:r>
            <a:endParaRPr lang="en-US" sz="2800" dirty="0">
              <a:latin typeface="TS-SOM TUM-np" pitchFamily="2" charset="0"/>
              <a:cs typeface="TS-SOM TUM-np" pitchFamily="2" charset="0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3102757" y="3642955"/>
            <a:ext cx="7239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3975139" y="3362980"/>
            <a:ext cx="45592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800" dirty="0" smtClean="0">
                <a:latin typeface="TS-SOM TUM-np" pitchFamily="2" charset="0"/>
                <a:cs typeface="TS-SOM TUM-np" pitchFamily="2" charset="0"/>
              </a:rPr>
              <a:t>แถบตัวเลือก</a:t>
            </a:r>
            <a:r>
              <a:rPr lang="th-TH" sz="2800" dirty="0">
                <a:latin typeface="TS-SOM TUM-np" pitchFamily="2" charset="0"/>
                <a:cs typeface="TS-SOM TUM-np" pitchFamily="2" charset="0"/>
              </a:rPr>
              <a:t>การทำงานของเครื่องมือต่าง ๆ </a:t>
            </a:r>
            <a:endParaRPr lang="en-US" sz="2800" dirty="0">
              <a:latin typeface="TS-SOM TUM-np" pitchFamily="2" charset="0"/>
              <a:cs typeface="TS-SOM TUM-np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726804" y="3810000"/>
            <a:ext cx="13211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TS-SOM TUM-np" pitchFamily="2" charset="0"/>
                <a:cs typeface="TS-SOM TUM-np" pitchFamily="2" charset="0"/>
              </a:rPr>
              <a:t>Tools Bar</a:t>
            </a:r>
            <a:r>
              <a:rPr lang="th-TH" sz="2800" dirty="0" smtClean="0">
                <a:latin typeface="TS-SOM TUM-np" pitchFamily="2" charset="0"/>
                <a:cs typeface="TS-SOM TUM-np" pitchFamily="2" charset="0"/>
              </a:rPr>
              <a:t> </a:t>
            </a:r>
            <a:endParaRPr lang="en-US" sz="2800" dirty="0">
              <a:latin typeface="TS-SOM TUM-np" pitchFamily="2" charset="0"/>
              <a:cs typeface="TS-SOM TUM-np" pitchFamily="2" charset="0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3102757" y="4089976"/>
            <a:ext cx="7239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3975139" y="3810001"/>
            <a:ext cx="23407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800" dirty="0" smtClean="0">
                <a:latin typeface="TS-SOM TUM-np" pitchFamily="2" charset="0"/>
                <a:cs typeface="TS-SOM TUM-np" pitchFamily="2" charset="0"/>
              </a:rPr>
              <a:t>แถบเครื่องมือ</a:t>
            </a:r>
            <a:r>
              <a:rPr lang="th-TH" sz="2800" dirty="0">
                <a:latin typeface="TS-SOM TUM-np" pitchFamily="2" charset="0"/>
                <a:cs typeface="TS-SOM TUM-np" pitchFamily="2" charset="0"/>
              </a:rPr>
              <a:t>ต่าง ๆ </a:t>
            </a:r>
            <a:endParaRPr lang="en-US" sz="2800" dirty="0">
              <a:latin typeface="TS-SOM TUM-np" pitchFamily="2" charset="0"/>
              <a:cs typeface="TS-SOM TUM-np" pitchFamily="2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600200" y="4277379"/>
            <a:ext cx="14414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TS-SOM TUM-np" pitchFamily="2" charset="0"/>
                <a:cs typeface="TS-SOM TUM-np" pitchFamily="2" charset="0"/>
              </a:rPr>
              <a:t>Status Bar</a:t>
            </a:r>
            <a:r>
              <a:rPr lang="th-TH" sz="2800" dirty="0" smtClean="0">
                <a:latin typeface="TS-SOM TUM-np" pitchFamily="2" charset="0"/>
                <a:cs typeface="TS-SOM TUM-np" pitchFamily="2" charset="0"/>
              </a:rPr>
              <a:t> </a:t>
            </a:r>
            <a:endParaRPr lang="en-US" sz="2800" dirty="0">
              <a:latin typeface="TS-SOM TUM-np" pitchFamily="2" charset="0"/>
              <a:cs typeface="TS-SOM TUM-np" pitchFamily="2" charset="0"/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3128553" y="4557355"/>
            <a:ext cx="7239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4000935" y="4277380"/>
            <a:ext cx="22926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800" dirty="0" smtClean="0">
                <a:latin typeface="TS-SOM TUM-np" pitchFamily="2" charset="0"/>
                <a:cs typeface="TS-SOM TUM-np" pitchFamily="2" charset="0"/>
              </a:rPr>
              <a:t>แถบสถานะการใช้งาน </a:t>
            </a:r>
            <a:endParaRPr lang="en-US" sz="2800" dirty="0">
              <a:latin typeface="TS-SOM TUM-np" pitchFamily="2" charset="0"/>
              <a:cs typeface="TS-SOM TUM-np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3434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ngry Bird PowerPoint templa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856"/>
            <a:ext cx="9144000" cy="6871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62"/>
          <a:stretch/>
        </p:blipFill>
        <p:spPr>
          <a:xfrm>
            <a:off x="609600" y="0"/>
            <a:ext cx="7848600" cy="35052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64848" y="360402"/>
            <a:ext cx="484619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3000" dirty="0" smtClean="0">
                <a:solidFill>
                  <a:schemeClr val="bg1"/>
                </a:solidFill>
                <a:latin typeface="TS-SOM TUM-np" pitchFamily="2" charset="0"/>
                <a:cs typeface="TS-SOM TUM-np" pitchFamily="2" charset="0"/>
              </a:rPr>
              <a:t>องค์ประกอบของ</a:t>
            </a:r>
            <a:r>
              <a:rPr lang="th-TH" sz="3000" dirty="0">
                <a:solidFill>
                  <a:schemeClr val="bg1"/>
                </a:solidFill>
                <a:latin typeface="TS-SOM TUM-np" pitchFamily="2" charset="0"/>
                <a:cs typeface="TS-SOM TUM-np" pitchFamily="2" charset="0"/>
              </a:rPr>
              <a:t>โปรแกรม </a:t>
            </a:r>
            <a:r>
              <a:rPr lang="en-US" sz="3000" dirty="0">
                <a:solidFill>
                  <a:schemeClr val="bg1"/>
                </a:solidFill>
                <a:latin typeface="TS-SOM TUM-np" pitchFamily="2" charset="0"/>
                <a:cs typeface="TS-SOM TUM-np" pitchFamily="2" charset="0"/>
              </a:rPr>
              <a:t>Photoshop CS3</a:t>
            </a:r>
          </a:p>
        </p:txBody>
      </p:sp>
      <p:sp>
        <p:nvSpPr>
          <p:cNvPr id="34" name="Chevron 33"/>
          <p:cNvSpPr/>
          <p:nvPr/>
        </p:nvSpPr>
        <p:spPr>
          <a:xfrm>
            <a:off x="2552700" y="1219200"/>
            <a:ext cx="3962400" cy="609600"/>
          </a:xfrm>
          <a:prstGeom prst="chevron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7030A0"/>
                </a:solidFill>
                <a:latin typeface="TS-SOM TUM-np" pitchFamily="2" charset="0"/>
                <a:cs typeface="TS-SOM TUM-np" pitchFamily="2" charset="0"/>
              </a:rPr>
              <a:t>2. </a:t>
            </a:r>
            <a:r>
              <a:rPr lang="th-TH" sz="2800" dirty="0">
                <a:solidFill>
                  <a:srgbClr val="7030A0"/>
                </a:solidFill>
                <a:latin typeface="TS-SOM TUM-np" pitchFamily="2" charset="0"/>
                <a:cs typeface="TS-SOM TUM-np" pitchFamily="2" charset="0"/>
              </a:rPr>
              <a:t>กล่องเครื่องมือ (</a:t>
            </a:r>
            <a:r>
              <a:rPr lang="en-US" sz="2800" dirty="0">
                <a:solidFill>
                  <a:srgbClr val="7030A0"/>
                </a:solidFill>
                <a:latin typeface="TS-SOM TUM-np" pitchFamily="2" charset="0"/>
                <a:cs typeface="TS-SOM TUM-np" pitchFamily="2" charset="0"/>
              </a:rPr>
              <a:t>Toolbox</a:t>
            </a:r>
            <a:r>
              <a:rPr lang="th-TH" sz="2800" dirty="0">
                <a:solidFill>
                  <a:srgbClr val="7030A0"/>
                </a:solidFill>
                <a:latin typeface="TS-SOM TUM-np" pitchFamily="2" charset="0"/>
                <a:cs typeface="TS-SOM TUM-np" pitchFamily="2" charset="0"/>
              </a:rPr>
              <a:t>)</a:t>
            </a:r>
            <a:endParaRPr lang="en-US" sz="2800" dirty="0">
              <a:solidFill>
                <a:srgbClr val="7030A0"/>
              </a:solidFill>
              <a:latin typeface="TS-SOM TUM-np" pitchFamily="2" charset="0"/>
              <a:cs typeface="TS-SOM TUM-np" pitchFamily="2" charset="0"/>
            </a:endParaRPr>
          </a:p>
        </p:txBody>
      </p:sp>
      <p:sp>
        <p:nvSpPr>
          <p:cNvPr id="35" name="Donut 34"/>
          <p:cNvSpPr/>
          <p:nvPr/>
        </p:nvSpPr>
        <p:spPr>
          <a:xfrm>
            <a:off x="2246889" y="1219200"/>
            <a:ext cx="724911" cy="624305"/>
          </a:xfrm>
          <a:prstGeom prst="donut">
            <a:avLst/>
          </a:prstGeom>
          <a:solidFill>
            <a:srgbClr val="FFFF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122" name="Picture 2" descr="http://uc.exteenblog.com/looghmu28/images/board/Untitled-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17" t="11254" r="43638" b="13143"/>
          <a:stretch/>
        </p:blipFill>
        <p:spPr bwMode="auto">
          <a:xfrm>
            <a:off x="4173869" y="2057400"/>
            <a:ext cx="931531" cy="4024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6" name="Straight Arrow Connector 35"/>
          <p:cNvCxnSpPr/>
          <p:nvPr/>
        </p:nvCxnSpPr>
        <p:spPr>
          <a:xfrm>
            <a:off x="5105400" y="2296180"/>
            <a:ext cx="4572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5549458" y="1991380"/>
            <a:ext cx="21467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TS-SOM TUM-np" pitchFamily="2" charset="0"/>
                <a:cs typeface="TS-SOM TUM-np" pitchFamily="2" charset="0"/>
              </a:rPr>
              <a:t>Move </a:t>
            </a:r>
            <a:r>
              <a:rPr lang="th-TH" sz="2800" dirty="0" smtClean="0">
                <a:latin typeface="TS-SOM TUM-np" pitchFamily="2" charset="0"/>
                <a:cs typeface="TS-SOM TUM-np" pitchFamily="2" charset="0"/>
              </a:rPr>
              <a:t>ย้ายตำแหน่ง </a:t>
            </a:r>
            <a:endParaRPr lang="en-US" sz="2800" dirty="0">
              <a:latin typeface="TS-SOM TUM-np" pitchFamily="2" charset="0"/>
              <a:cs typeface="TS-SOM TUM-np" pitchFamily="2" charset="0"/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5095523" y="2590800"/>
            <a:ext cx="4572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5552723" y="2286000"/>
            <a:ext cx="32864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S-SOM TUM-np" pitchFamily="2" charset="0"/>
                <a:cs typeface="TS-SOM TUM-np" pitchFamily="2" charset="0"/>
              </a:rPr>
              <a:t>Magic Wand </a:t>
            </a:r>
            <a:r>
              <a:rPr lang="th-TH" sz="2800" dirty="0" smtClean="0">
                <a:latin typeface="TS-SOM TUM-np" pitchFamily="2" charset="0"/>
                <a:cs typeface="TS-SOM TUM-np" pitchFamily="2" charset="0"/>
              </a:rPr>
              <a:t>ใช้ระบาย</a:t>
            </a:r>
            <a:r>
              <a:rPr lang="th-TH" sz="2800" dirty="0">
                <a:latin typeface="TS-SOM TUM-np" pitchFamily="2" charset="0"/>
                <a:cs typeface="TS-SOM TUM-np" pitchFamily="2" charset="0"/>
              </a:rPr>
              <a:t>บนภาพ </a:t>
            </a:r>
            <a:endParaRPr lang="en-US" sz="2800" dirty="0">
              <a:latin typeface="TS-SOM TUM-np" pitchFamily="2" charset="0"/>
              <a:cs typeface="TS-SOM TUM-np" pitchFamily="2" charset="0"/>
            </a:endParaRPr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5105400" y="2895600"/>
            <a:ext cx="4572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5562600" y="2590800"/>
            <a:ext cx="23374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TS-SOM TUM-np" pitchFamily="2" charset="0"/>
                <a:cs typeface="TS-SOM TUM-np" pitchFamily="2" charset="0"/>
              </a:rPr>
              <a:t>Slice</a:t>
            </a:r>
            <a:r>
              <a:rPr lang="en-US" sz="2800" dirty="0"/>
              <a:t> </a:t>
            </a:r>
            <a:r>
              <a:rPr lang="en-US" sz="2800" dirty="0">
                <a:latin typeface="TS-SOM TUM-np" pitchFamily="2" charset="0"/>
                <a:cs typeface="TS-SOM TUM-np" pitchFamily="2" charset="0"/>
              </a:rPr>
              <a:t> </a:t>
            </a:r>
            <a:r>
              <a:rPr lang="th-TH" sz="2800" dirty="0" smtClean="0">
                <a:latin typeface="TS-SOM TUM-np" pitchFamily="2" charset="0"/>
                <a:cs typeface="TS-SOM TUM-np" pitchFamily="2" charset="0"/>
              </a:rPr>
              <a:t>ใช้ตัดแบ่งภาพ </a:t>
            </a:r>
            <a:endParaRPr lang="en-US" sz="2800" dirty="0">
              <a:latin typeface="TS-SOM TUM-np" pitchFamily="2" charset="0"/>
              <a:cs typeface="TS-SOM TUM-np" pitchFamily="2" charset="0"/>
            </a:endParaRPr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5105400" y="3190220"/>
            <a:ext cx="4572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5562600" y="2895600"/>
            <a:ext cx="15263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S-SOM TUM-np" pitchFamily="2" charset="0"/>
                <a:cs typeface="TS-SOM TUM-np" pitchFamily="2" charset="0"/>
              </a:rPr>
              <a:t>Brush</a:t>
            </a:r>
            <a:r>
              <a:rPr lang="en-US" sz="2800" dirty="0"/>
              <a:t> </a:t>
            </a:r>
            <a:r>
              <a:rPr lang="th-TH" sz="2800" dirty="0">
                <a:latin typeface="TS-SOM TUM-np" pitchFamily="2" charset="0"/>
                <a:cs typeface="TS-SOM TUM-np" pitchFamily="2" charset="0"/>
              </a:rPr>
              <a:t> </a:t>
            </a:r>
            <a:r>
              <a:rPr lang="th-TH" sz="2800" dirty="0" smtClean="0">
                <a:latin typeface="TS-SOM TUM-np" pitchFamily="2" charset="0"/>
                <a:cs typeface="TS-SOM TUM-np" pitchFamily="2" charset="0"/>
              </a:rPr>
              <a:t>พู่กัน </a:t>
            </a:r>
            <a:endParaRPr lang="en-US" sz="2800" dirty="0">
              <a:latin typeface="TS-SOM TUM-np" pitchFamily="2" charset="0"/>
              <a:cs typeface="TS-SOM TUM-np" pitchFamily="2" charset="0"/>
            </a:endParaRPr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5105400" y="3495020"/>
            <a:ext cx="4572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5562600" y="3200400"/>
            <a:ext cx="16401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S-SOM TUM-np" pitchFamily="2" charset="0"/>
                <a:cs typeface="TS-SOM TUM-np" pitchFamily="2" charset="0"/>
              </a:rPr>
              <a:t>History Brush</a:t>
            </a:r>
            <a:r>
              <a:rPr lang="en-US" sz="2800" dirty="0"/>
              <a:t> </a:t>
            </a:r>
            <a:endParaRPr lang="en-US" sz="2800" dirty="0">
              <a:latin typeface="TS-SOM TUM-np" pitchFamily="2" charset="0"/>
              <a:cs typeface="TS-SOM TUM-np" pitchFamily="2" charset="0"/>
            </a:endParaRPr>
          </a:p>
        </p:txBody>
      </p:sp>
      <p:cxnSp>
        <p:nvCxnSpPr>
          <p:cNvPr id="46" name="Straight Arrow Connector 45"/>
          <p:cNvCxnSpPr/>
          <p:nvPr/>
        </p:nvCxnSpPr>
        <p:spPr>
          <a:xfrm>
            <a:off x="5105400" y="3799820"/>
            <a:ext cx="4572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5562600" y="3505200"/>
            <a:ext cx="15023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S-SOM TUM-np" pitchFamily="2" charset="0"/>
                <a:cs typeface="TS-SOM TUM-np" pitchFamily="2" charset="0"/>
              </a:rPr>
              <a:t>Gradient </a:t>
            </a:r>
            <a:r>
              <a:rPr lang="th-TH" sz="2800" dirty="0" smtClean="0">
                <a:latin typeface="TS-SOM TUM-np" pitchFamily="2" charset="0"/>
                <a:cs typeface="TS-SOM TUM-np" pitchFamily="2" charset="0"/>
              </a:rPr>
              <a:t>เทสี</a:t>
            </a:r>
            <a:endParaRPr lang="en-US" sz="2800" dirty="0">
              <a:latin typeface="TS-SOM TUM-np" pitchFamily="2" charset="0"/>
              <a:cs typeface="TS-SOM TUM-np" pitchFamily="2" charset="0"/>
            </a:endParaRPr>
          </a:p>
        </p:txBody>
      </p:sp>
      <p:cxnSp>
        <p:nvCxnSpPr>
          <p:cNvPr id="48" name="Straight Arrow Connector 47"/>
          <p:cNvCxnSpPr/>
          <p:nvPr/>
        </p:nvCxnSpPr>
        <p:spPr>
          <a:xfrm>
            <a:off x="5105400" y="4124980"/>
            <a:ext cx="4572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5562600" y="3820180"/>
            <a:ext cx="13099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TS-SOM TUM-np" pitchFamily="2" charset="0"/>
                <a:cs typeface="TS-SOM TUM-np" pitchFamily="2" charset="0"/>
              </a:rPr>
              <a:t>Burn Tool</a:t>
            </a:r>
            <a:r>
              <a:rPr lang="en-US" sz="2800" dirty="0">
                <a:latin typeface="TS-SOM TUM-np" pitchFamily="2" charset="0"/>
                <a:cs typeface="TS-SOM TUM-np" pitchFamily="2" charset="0"/>
              </a:rPr>
              <a:t> </a:t>
            </a:r>
          </a:p>
        </p:txBody>
      </p:sp>
      <p:cxnSp>
        <p:nvCxnSpPr>
          <p:cNvPr id="52" name="Straight Arrow Connector 51"/>
          <p:cNvCxnSpPr/>
          <p:nvPr/>
        </p:nvCxnSpPr>
        <p:spPr>
          <a:xfrm>
            <a:off x="5105400" y="4419600"/>
            <a:ext cx="4572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5562600" y="4114800"/>
            <a:ext cx="32319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S-SOM TUM-np" pitchFamily="2" charset="0"/>
                <a:cs typeface="TS-SOM TUM-np" pitchFamily="2" charset="0"/>
              </a:rPr>
              <a:t>Horizontal </a:t>
            </a:r>
            <a:r>
              <a:rPr lang="en-US" sz="2800" dirty="0" smtClean="0">
                <a:latin typeface="TS-SOM TUM-np" pitchFamily="2" charset="0"/>
                <a:cs typeface="TS-SOM TUM-np" pitchFamily="2" charset="0"/>
              </a:rPr>
              <a:t>Type </a:t>
            </a:r>
            <a:r>
              <a:rPr lang="th-TH" sz="2800" dirty="0" smtClean="0">
                <a:latin typeface="TS-SOM TUM-np" pitchFamily="2" charset="0"/>
                <a:cs typeface="TS-SOM TUM-np" pitchFamily="2" charset="0"/>
              </a:rPr>
              <a:t>พิมพ์ข้อความ</a:t>
            </a:r>
            <a:endParaRPr lang="en-US" sz="2800" dirty="0">
              <a:latin typeface="TS-SOM TUM-np" pitchFamily="2" charset="0"/>
              <a:cs typeface="TS-SOM TUM-np" pitchFamily="2" charset="0"/>
            </a:endParaRPr>
          </a:p>
        </p:txBody>
      </p:sp>
      <p:cxnSp>
        <p:nvCxnSpPr>
          <p:cNvPr id="54" name="Straight Arrow Connector 53"/>
          <p:cNvCxnSpPr/>
          <p:nvPr/>
        </p:nvCxnSpPr>
        <p:spPr>
          <a:xfrm>
            <a:off x="5105400" y="4734580"/>
            <a:ext cx="4572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5" name="Rectangle 54"/>
          <p:cNvSpPr/>
          <p:nvPr/>
        </p:nvSpPr>
        <p:spPr>
          <a:xfrm>
            <a:off x="5562600" y="4429780"/>
            <a:ext cx="29145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S-SOM TUM-np" pitchFamily="2" charset="0"/>
                <a:cs typeface="TS-SOM TUM-np" pitchFamily="2" charset="0"/>
              </a:rPr>
              <a:t>Rectangle</a:t>
            </a:r>
            <a:r>
              <a:rPr lang="en-US" sz="2800" dirty="0" smtClean="0">
                <a:latin typeface="TS-SOM TUM-np" pitchFamily="2" charset="0"/>
                <a:cs typeface="TS-SOM TUM-np" pitchFamily="2" charset="0"/>
              </a:rPr>
              <a:t> </a:t>
            </a:r>
            <a:r>
              <a:rPr lang="th-TH" sz="2800" dirty="0" smtClean="0">
                <a:latin typeface="TS-SOM TUM-np" pitchFamily="2" charset="0"/>
                <a:cs typeface="TS-SOM TUM-np" pitchFamily="2" charset="0"/>
              </a:rPr>
              <a:t>วาดรูปทรงต่างๆ</a:t>
            </a:r>
            <a:endParaRPr lang="en-US" sz="2800" dirty="0">
              <a:latin typeface="TS-SOM TUM-np" pitchFamily="2" charset="0"/>
              <a:cs typeface="TS-SOM TUM-np" pitchFamily="2" charset="0"/>
            </a:endParaRPr>
          </a:p>
        </p:txBody>
      </p:sp>
      <p:cxnSp>
        <p:nvCxnSpPr>
          <p:cNvPr id="56" name="Straight Arrow Connector 55"/>
          <p:cNvCxnSpPr/>
          <p:nvPr/>
        </p:nvCxnSpPr>
        <p:spPr>
          <a:xfrm>
            <a:off x="5105400" y="5039380"/>
            <a:ext cx="4572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5562600" y="4734580"/>
            <a:ext cx="21114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TS-SOM TUM-np" pitchFamily="2" charset="0"/>
                <a:cs typeface="TS-SOM TUM-np" pitchFamily="2" charset="0"/>
              </a:rPr>
              <a:t>Eyedropper</a:t>
            </a:r>
            <a:r>
              <a:rPr lang="th-TH" sz="2800" dirty="0" smtClean="0">
                <a:latin typeface="TS-SOM TUM-np" pitchFamily="2" charset="0"/>
                <a:cs typeface="TS-SOM TUM-np" pitchFamily="2" charset="0"/>
              </a:rPr>
              <a:t> เลือกสี</a:t>
            </a:r>
            <a:endParaRPr lang="en-US" sz="2800" dirty="0">
              <a:latin typeface="TS-SOM TUM-np" pitchFamily="2" charset="0"/>
              <a:cs typeface="TS-SOM TUM-np" pitchFamily="2" charset="0"/>
            </a:endParaRPr>
          </a:p>
        </p:txBody>
      </p:sp>
      <p:cxnSp>
        <p:nvCxnSpPr>
          <p:cNvPr id="58" name="Straight Arrow Connector 57"/>
          <p:cNvCxnSpPr/>
          <p:nvPr/>
        </p:nvCxnSpPr>
        <p:spPr>
          <a:xfrm>
            <a:off x="5105400" y="5344180"/>
            <a:ext cx="4572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5562600" y="5039380"/>
            <a:ext cx="22236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TS-SOM TUM-np" pitchFamily="2" charset="0"/>
                <a:cs typeface="TS-SOM TUM-np" pitchFamily="2" charset="0"/>
              </a:rPr>
              <a:t>Zoom</a:t>
            </a:r>
            <a:r>
              <a:rPr lang="th-TH" sz="2800" dirty="0" smtClean="0">
                <a:latin typeface="TS-SOM TUM-np" pitchFamily="2" charset="0"/>
                <a:cs typeface="TS-SOM TUM-np" pitchFamily="2" charset="0"/>
              </a:rPr>
              <a:t> ย่อ/ขยายภาพ</a:t>
            </a:r>
            <a:endParaRPr lang="en-US" sz="2800" dirty="0">
              <a:latin typeface="TS-SOM TUM-np" pitchFamily="2" charset="0"/>
              <a:cs typeface="TS-SOM TUM-np" pitchFamily="2" charset="0"/>
            </a:endParaRPr>
          </a:p>
        </p:txBody>
      </p:sp>
      <p:cxnSp>
        <p:nvCxnSpPr>
          <p:cNvPr id="62" name="Straight Arrow Connector 61"/>
          <p:cNvCxnSpPr/>
          <p:nvPr/>
        </p:nvCxnSpPr>
        <p:spPr>
          <a:xfrm>
            <a:off x="5105400" y="5715000"/>
            <a:ext cx="4572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3" name="Rectangle 62"/>
          <p:cNvSpPr/>
          <p:nvPr/>
        </p:nvSpPr>
        <p:spPr>
          <a:xfrm>
            <a:off x="5562600" y="5410200"/>
            <a:ext cx="207620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S-SOM TUM-np" pitchFamily="2" charset="0"/>
                <a:cs typeface="TS-SOM TUM-np" pitchFamily="2" charset="0"/>
              </a:rPr>
              <a:t>Background </a:t>
            </a:r>
            <a:r>
              <a:rPr lang="en-US" sz="2800" dirty="0" smtClean="0">
                <a:latin typeface="TS-SOM TUM-np" pitchFamily="2" charset="0"/>
                <a:cs typeface="TS-SOM TUM-np" pitchFamily="2" charset="0"/>
              </a:rPr>
              <a:t>Color</a:t>
            </a:r>
            <a:r>
              <a:rPr lang="th-TH" sz="2800" dirty="0" smtClean="0">
                <a:latin typeface="TS-SOM TUM-np" pitchFamily="2" charset="0"/>
                <a:cs typeface="TS-SOM TUM-np" pitchFamily="2" charset="0"/>
              </a:rPr>
              <a:t> </a:t>
            </a:r>
          </a:p>
          <a:p>
            <a:r>
              <a:rPr lang="th-TH" sz="2800" dirty="0" smtClean="0">
                <a:latin typeface="TS-SOM TUM-np" pitchFamily="2" charset="0"/>
                <a:cs typeface="TS-SOM TUM-np" pitchFamily="2" charset="0"/>
              </a:rPr>
              <a:t>สีพื้นหลัง</a:t>
            </a:r>
            <a:endParaRPr lang="en-US" sz="2800" dirty="0">
              <a:latin typeface="TS-SOM TUM-np" pitchFamily="2" charset="0"/>
              <a:cs typeface="TS-SOM TUM-np" pitchFamily="2" charset="0"/>
            </a:endParaRPr>
          </a:p>
        </p:txBody>
      </p:sp>
      <p:cxnSp>
        <p:nvCxnSpPr>
          <p:cNvPr id="64" name="Straight Arrow Connector 63"/>
          <p:cNvCxnSpPr/>
          <p:nvPr/>
        </p:nvCxnSpPr>
        <p:spPr>
          <a:xfrm flipH="1">
            <a:off x="3716670" y="2303107"/>
            <a:ext cx="44007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6" name="Rectangle 65"/>
          <p:cNvSpPr/>
          <p:nvPr/>
        </p:nvSpPr>
        <p:spPr>
          <a:xfrm>
            <a:off x="931430" y="1981200"/>
            <a:ext cx="28023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S-SOM TUM-np" pitchFamily="2" charset="0"/>
                <a:cs typeface="TS-SOM TUM-np" pitchFamily="2" charset="0"/>
              </a:rPr>
              <a:t>Marquee</a:t>
            </a:r>
            <a:r>
              <a:rPr lang="en-US" sz="2800" dirty="0" smtClean="0">
                <a:latin typeface="TS-SOM TUM-np" pitchFamily="2" charset="0"/>
                <a:cs typeface="TS-SOM TUM-np" pitchFamily="2" charset="0"/>
              </a:rPr>
              <a:t> </a:t>
            </a:r>
            <a:r>
              <a:rPr lang="th-TH" sz="2800" dirty="0" smtClean="0">
                <a:latin typeface="TS-SOM TUM-np" pitchFamily="2" charset="0"/>
                <a:cs typeface="TS-SOM TUM-np" pitchFamily="2" charset="0"/>
              </a:rPr>
              <a:t>เลือกพื้นที่บนภาพ</a:t>
            </a:r>
            <a:endParaRPr lang="en-US" sz="2800" dirty="0">
              <a:latin typeface="TS-SOM TUM-np" pitchFamily="2" charset="0"/>
              <a:cs typeface="TS-SOM TUM-np" pitchFamily="2" charset="0"/>
            </a:endParaRPr>
          </a:p>
        </p:txBody>
      </p:sp>
      <p:cxnSp>
        <p:nvCxnSpPr>
          <p:cNvPr id="67" name="Straight Arrow Connector 66"/>
          <p:cNvCxnSpPr/>
          <p:nvPr/>
        </p:nvCxnSpPr>
        <p:spPr>
          <a:xfrm flipH="1">
            <a:off x="3699640" y="2618087"/>
            <a:ext cx="44007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8" name="Rectangle 67"/>
          <p:cNvSpPr/>
          <p:nvPr/>
        </p:nvSpPr>
        <p:spPr>
          <a:xfrm>
            <a:off x="609600" y="2296180"/>
            <a:ext cx="31181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TS-SOM TUM-np" pitchFamily="2" charset="0"/>
                <a:cs typeface="TS-SOM TUM-np" pitchFamily="2" charset="0"/>
              </a:rPr>
              <a:t>Lasso </a:t>
            </a:r>
            <a:r>
              <a:rPr lang="th-TH" sz="2800" dirty="0" smtClean="0">
                <a:latin typeface="TS-SOM TUM-np" pitchFamily="2" charset="0"/>
                <a:cs typeface="TS-SOM TUM-np" pitchFamily="2" charset="0"/>
              </a:rPr>
              <a:t>เลือกพื้นที่บนภาพอิสระ</a:t>
            </a:r>
            <a:endParaRPr lang="en-US" sz="2800" dirty="0">
              <a:latin typeface="TS-SOM TUM-np" pitchFamily="2" charset="0"/>
              <a:cs typeface="TS-SOM TUM-np" pitchFamily="2" charset="0"/>
            </a:endParaRPr>
          </a:p>
        </p:txBody>
      </p:sp>
      <p:cxnSp>
        <p:nvCxnSpPr>
          <p:cNvPr id="69" name="Straight Arrow Connector 68"/>
          <p:cNvCxnSpPr/>
          <p:nvPr/>
        </p:nvCxnSpPr>
        <p:spPr>
          <a:xfrm flipH="1">
            <a:off x="3699640" y="2922887"/>
            <a:ext cx="44007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0" name="Rectangle 69"/>
          <p:cNvSpPr/>
          <p:nvPr/>
        </p:nvSpPr>
        <p:spPr>
          <a:xfrm>
            <a:off x="1752600" y="2600980"/>
            <a:ext cx="19143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TS-SOM TUM-np" pitchFamily="2" charset="0"/>
                <a:cs typeface="TS-SOM TUM-np" pitchFamily="2" charset="0"/>
              </a:rPr>
              <a:t>Crop </a:t>
            </a:r>
            <a:r>
              <a:rPr lang="th-TH" sz="2800" dirty="0" smtClean="0">
                <a:latin typeface="TS-SOM TUM-np" pitchFamily="2" charset="0"/>
                <a:cs typeface="TS-SOM TUM-np" pitchFamily="2" charset="0"/>
              </a:rPr>
              <a:t>ตัดขอบภาพ</a:t>
            </a:r>
            <a:endParaRPr lang="en-US" sz="2800" dirty="0">
              <a:latin typeface="TS-SOM TUM-np" pitchFamily="2" charset="0"/>
              <a:cs typeface="TS-SOM TUM-np" pitchFamily="2" charset="0"/>
            </a:endParaRPr>
          </a:p>
        </p:txBody>
      </p:sp>
      <p:cxnSp>
        <p:nvCxnSpPr>
          <p:cNvPr id="71" name="Straight Arrow Connector 70"/>
          <p:cNvCxnSpPr/>
          <p:nvPr/>
        </p:nvCxnSpPr>
        <p:spPr>
          <a:xfrm flipH="1">
            <a:off x="3699640" y="3227687"/>
            <a:ext cx="44007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2" name="Rectangle 71"/>
          <p:cNvSpPr/>
          <p:nvPr/>
        </p:nvSpPr>
        <p:spPr>
          <a:xfrm>
            <a:off x="609600" y="2905780"/>
            <a:ext cx="30556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S-SOM TUM-np" pitchFamily="2" charset="0"/>
                <a:cs typeface="TS-SOM TUM-np" pitchFamily="2" charset="0"/>
              </a:rPr>
              <a:t>Healing Brush</a:t>
            </a:r>
            <a:r>
              <a:rPr lang="en-US" sz="2800" dirty="0" smtClean="0">
                <a:latin typeface="TS-SOM TUM-np" pitchFamily="2" charset="0"/>
                <a:cs typeface="TS-SOM TUM-np" pitchFamily="2" charset="0"/>
              </a:rPr>
              <a:t> </a:t>
            </a:r>
            <a:r>
              <a:rPr lang="th-TH" sz="2800" dirty="0" smtClean="0">
                <a:latin typeface="TS-SOM TUM-np" pitchFamily="2" charset="0"/>
                <a:cs typeface="TS-SOM TUM-np" pitchFamily="2" charset="0"/>
              </a:rPr>
              <a:t>ลบรอยตำหนิ</a:t>
            </a:r>
            <a:endParaRPr lang="en-US" sz="2800" dirty="0">
              <a:latin typeface="TS-SOM TUM-np" pitchFamily="2" charset="0"/>
              <a:cs typeface="TS-SOM TUM-np" pitchFamily="2" charset="0"/>
            </a:endParaRPr>
          </a:p>
        </p:txBody>
      </p:sp>
      <p:cxnSp>
        <p:nvCxnSpPr>
          <p:cNvPr id="73" name="Straight Arrow Connector 72"/>
          <p:cNvCxnSpPr/>
          <p:nvPr/>
        </p:nvCxnSpPr>
        <p:spPr>
          <a:xfrm flipH="1">
            <a:off x="3699640" y="3532487"/>
            <a:ext cx="44007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4" name="Rectangle 73"/>
          <p:cNvSpPr/>
          <p:nvPr/>
        </p:nvSpPr>
        <p:spPr>
          <a:xfrm>
            <a:off x="829582" y="3210580"/>
            <a:ext cx="28280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S-SOM TUM-np" pitchFamily="2" charset="0"/>
                <a:cs typeface="TS-SOM TUM-np" pitchFamily="2" charset="0"/>
              </a:rPr>
              <a:t>Clone Stamp </a:t>
            </a:r>
            <a:r>
              <a:rPr lang="th-TH" sz="2800" dirty="0" smtClean="0">
                <a:latin typeface="TS-SOM TUM-np" pitchFamily="2" charset="0"/>
                <a:cs typeface="TS-SOM TUM-np" pitchFamily="2" charset="0"/>
              </a:rPr>
              <a:t>ทำสำเนาภาพ</a:t>
            </a:r>
            <a:endParaRPr lang="en-US" sz="2800" dirty="0">
              <a:latin typeface="TS-SOM TUM-np" pitchFamily="2" charset="0"/>
              <a:cs typeface="TS-SOM TUM-np" pitchFamily="2" charset="0"/>
            </a:endParaRPr>
          </a:p>
        </p:txBody>
      </p:sp>
      <p:cxnSp>
        <p:nvCxnSpPr>
          <p:cNvPr id="75" name="Straight Arrow Connector 74"/>
          <p:cNvCxnSpPr/>
          <p:nvPr/>
        </p:nvCxnSpPr>
        <p:spPr>
          <a:xfrm flipH="1">
            <a:off x="3708258" y="3837287"/>
            <a:ext cx="44007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6" name="Rectangle 75"/>
          <p:cNvSpPr/>
          <p:nvPr/>
        </p:nvSpPr>
        <p:spPr>
          <a:xfrm>
            <a:off x="2057400" y="3515380"/>
            <a:ext cx="16385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TS-SOM TUM-np" pitchFamily="2" charset="0"/>
                <a:cs typeface="TS-SOM TUM-np" pitchFamily="2" charset="0"/>
              </a:rPr>
              <a:t>Eraser</a:t>
            </a:r>
            <a:r>
              <a:rPr lang="en-US" sz="2800" dirty="0">
                <a:latin typeface="TS-SOM TUM-np" pitchFamily="2" charset="0"/>
                <a:cs typeface="TS-SOM TUM-np" pitchFamily="2" charset="0"/>
              </a:rPr>
              <a:t> </a:t>
            </a:r>
            <a:r>
              <a:rPr lang="th-TH" sz="2800" dirty="0" smtClean="0">
                <a:latin typeface="TS-SOM TUM-np" pitchFamily="2" charset="0"/>
                <a:cs typeface="TS-SOM TUM-np" pitchFamily="2" charset="0"/>
              </a:rPr>
              <a:t>ลบภาพ</a:t>
            </a:r>
            <a:endParaRPr lang="en-US" sz="2800" dirty="0">
              <a:latin typeface="TS-SOM TUM-np" pitchFamily="2" charset="0"/>
              <a:cs typeface="TS-SOM TUM-np" pitchFamily="2" charset="0"/>
            </a:endParaRPr>
          </a:p>
        </p:txBody>
      </p:sp>
      <p:cxnSp>
        <p:nvCxnSpPr>
          <p:cNvPr id="77" name="Straight Arrow Connector 76"/>
          <p:cNvCxnSpPr/>
          <p:nvPr/>
        </p:nvCxnSpPr>
        <p:spPr>
          <a:xfrm flipH="1">
            <a:off x="3708258" y="4142087"/>
            <a:ext cx="44007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8" name="Rectangle 77"/>
          <p:cNvSpPr/>
          <p:nvPr/>
        </p:nvSpPr>
        <p:spPr>
          <a:xfrm>
            <a:off x="1981200" y="3820180"/>
            <a:ext cx="16995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S-SOM TUM-np" pitchFamily="2" charset="0"/>
                <a:cs typeface="TS-SOM TUM-np" pitchFamily="2" charset="0"/>
              </a:rPr>
              <a:t>Blur</a:t>
            </a:r>
            <a:r>
              <a:rPr lang="en-US" sz="2800" dirty="0"/>
              <a:t> </a:t>
            </a:r>
            <a:r>
              <a:rPr lang="en-US" sz="2800" dirty="0">
                <a:latin typeface="TS-SOM TUM-np" pitchFamily="2" charset="0"/>
                <a:cs typeface="TS-SOM TUM-np" pitchFamily="2" charset="0"/>
              </a:rPr>
              <a:t> </a:t>
            </a:r>
            <a:r>
              <a:rPr lang="th-TH" sz="2800" dirty="0" smtClean="0">
                <a:latin typeface="TS-SOM TUM-np" pitchFamily="2" charset="0"/>
                <a:cs typeface="TS-SOM TUM-np" pitchFamily="2" charset="0"/>
              </a:rPr>
              <a:t>ภาพเบลอ</a:t>
            </a:r>
            <a:endParaRPr lang="en-US" sz="2800" dirty="0">
              <a:latin typeface="TS-SOM TUM-np" pitchFamily="2" charset="0"/>
              <a:cs typeface="TS-SOM TUM-np" pitchFamily="2" charset="0"/>
            </a:endParaRPr>
          </a:p>
        </p:txBody>
      </p:sp>
      <p:cxnSp>
        <p:nvCxnSpPr>
          <p:cNvPr id="79" name="Straight Arrow Connector 78"/>
          <p:cNvCxnSpPr/>
          <p:nvPr/>
        </p:nvCxnSpPr>
        <p:spPr>
          <a:xfrm flipH="1">
            <a:off x="3708258" y="4446887"/>
            <a:ext cx="44007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0" name="Rectangle 79"/>
          <p:cNvSpPr/>
          <p:nvPr/>
        </p:nvSpPr>
        <p:spPr>
          <a:xfrm>
            <a:off x="2265872" y="4124980"/>
            <a:ext cx="13917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TS-SOM TUM-np" pitchFamily="2" charset="0"/>
                <a:cs typeface="TS-SOM TUM-np" pitchFamily="2" charset="0"/>
              </a:rPr>
              <a:t>Pen</a:t>
            </a:r>
            <a:r>
              <a:rPr lang="en-US" sz="2800" dirty="0"/>
              <a:t> </a:t>
            </a:r>
            <a:r>
              <a:rPr lang="en-US" sz="2800" dirty="0">
                <a:latin typeface="TS-SOM TUM-np" pitchFamily="2" charset="0"/>
                <a:cs typeface="TS-SOM TUM-np" pitchFamily="2" charset="0"/>
              </a:rPr>
              <a:t> </a:t>
            </a:r>
            <a:r>
              <a:rPr lang="th-TH" sz="2800" dirty="0" smtClean="0">
                <a:latin typeface="TS-SOM TUM-np" pitchFamily="2" charset="0"/>
                <a:cs typeface="TS-SOM TUM-np" pitchFamily="2" charset="0"/>
              </a:rPr>
              <a:t>ปากกา</a:t>
            </a:r>
            <a:endParaRPr lang="en-US" sz="2800" dirty="0">
              <a:latin typeface="TS-SOM TUM-np" pitchFamily="2" charset="0"/>
              <a:cs typeface="TS-SOM TUM-np" pitchFamily="2" charset="0"/>
            </a:endParaRPr>
          </a:p>
        </p:txBody>
      </p:sp>
      <p:cxnSp>
        <p:nvCxnSpPr>
          <p:cNvPr id="81" name="Straight Arrow Connector 80"/>
          <p:cNvCxnSpPr/>
          <p:nvPr/>
        </p:nvCxnSpPr>
        <p:spPr>
          <a:xfrm flipH="1">
            <a:off x="3728386" y="4751687"/>
            <a:ext cx="44007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2" name="Rectangle 81"/>
          <p:cNvSpPr/>
          <p:nvPr/>
        </p:nvSpPr>
        <p:spPr>
          <a:xfrm>
            <a:off x="1981200" y="4429780"/>
            <a:ext cx="18229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S-SOM TUM-np" pitchFamily="2" charset="0"/>
                <a:cs typeface="TS-SOM TUM-np" pitchFamily="2" charset="0"/>
              </a:rPr>
              <a:t>Path Selection </a:t>
            </a:r>
          </a:p>
        </p:txBody>
      </p:sp>
      <p:cxnSp>
        <p:nvCxnSpPr>
          <p:cNvPr id="83" name="Straight Arrow Connector 82"/>
          <p:cNvCxnSpPr/>
          <p:nvPr/>
        </p:nvCxnSpPr>
        <p:spPr>
          <a:xfrm flipH="1">
            <a:off x="3728386" y="5056487"/>
            <a:ext cx="44007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4" name="Rectangle 83"/>
          <p:cNvSpPr/>
          <p:nvPr/>
        </p:nvSpPr>
        <p:spPr>
          <a:xfrm>
            <a:off x="1312200" y="4734580"/>
            <a:ext cx="24978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FF0066"/>
                </a:solidFill>
                <a:latin typeface="TS-SOM TUM-np" pitchFamily="2" charset="0"/>
                <a:cs typeface="TS-SOM TUM-np" pitchFamily="2" charset="0"/>
              </a:rPr>
              <a:t>Notes </a:t>
            </a:r>
            <a:r>
              <a:rPr lang="th-TH" sz="2800" dirty="0" smtClean="0">
                <a:solidFill>
                  <a:srgbClr val="FF0066"/>
                </a:solidFill>
                <a:latin typeface="TS-SOM TUM-np" pitchFamily="2" charset="0"/>
                <a:cs typeface="TS-SOM TUM-np" pitchFamily="2" charset="0"/>
              </a:rPr>
              <a:t>บันทึกกำกับภาพ</a:t>
            </a:r>
            <a:r>
              <a:rPr lang="en-US" sz="2800" dirty="0">
                <a:solidFill>
                  <a:srgbClr val="FF0066"/>
                </a:solidFill>
                <a:latin typeface="TS-SOM TUM-np" pitchFamily="2" charset="0"/>
                <a:cs typeface="TS-SOM TUM-np" pitchFamily="2" charset="0"/>
              </a:rPr>
              <a:t> </a:t>
            </a:r>
          </a:p>
        </p:txBody>
      </p:sp>
      <p:cxnSp>
        <p:nvCxnSpPr>
          <p:cNvPr id="85" name="Straight Arrow Connector 84"/>
          <p:cNvCxnSpPr/>
          <p:nvPr/>
        </p:nvCxnSpPr>
        <p:spPr>
          <a:xfrm flipH="1">
            <a:off x="3711586" y="5361287"/>
            <a:ext cx="44007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6" name="Rectangle 85"/>
          <p:cNvSpPr/>
          <p:nvPr/>
        </p:nvSpPr>
        <p:spPr>
          <a:xfrm>
            <a:off x="1770545" y="5039380"/>
            <a:ext cx="18870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66"/>
                </a:solidFill>
                <a:latin typeface="TS-SOM TUM-np" pitchFamily="2" charset="0"/>
                <a:cs typeface="TS-SOM TUM-np" pitchFamily="2" charset="0"/>
              </a:rPr>
              <a:t>Hand </a:t>
            </a:r>
            <a:r>
              <a:rPr lang="th-TH" sz="2800" dirty="0" smtClean="0">
                <a:solidFill>
                  <a:srgbClr val="FF0066"/>
                </a:solidFill>
                <a:latin typeface="TS-SOM TUM-np" pitchFamily="2" charset="0"/>
                <a:cs typeface="TS-SOM TUM-np" pitchFamily="2" charset="0"/>
              </a:rPr>
              <a:t>เลื่อนดูภาพ</a:t>
            </a:r>
            <a:endParaRPr lang="en-US" sz="2800" dirty="0">
              <a:solidFill>
                <a:srgbClr val="FF0066"/>
              </a:solidFill>
              <a:latin typeface="TS-SOM TUM-np" pitchFamily="2" charset="0"/>
              <a:cs typeface="TS-SOM TUM-np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0491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519</TotalTime>
  <Words>433</Words>
  <Application>Microsoft Office PowerPoint</Application>
  <PresentationFormat>นำเสนอทางหน้าจอ (4:3)</PresentationFormat>
  <Paragraphs>117</Paragraphs>
  <Slides>16</Slides>
  <Notes>1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16</vt:i4>
      </vt:variant>
    </vt:vector>
  </HeadingPairs>
  <TitlesOfParts>
    <vt:vector size="17" baseType="lpstr">
      <vt:lpstr>Office Theme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Ainam</dc:creator>
  <cp:lastModifiedBy>USER</cp:lastModifiedBy>
  <cp:revision>145</cp:revision>
  <cp:lastPrinted>2016-03-20T10:23:17Z</cp:lastPrinted>
  <dcterms:created xsi:type="dcterms:W3CDTF">2014-07-11T08:58:38Z</dcterms:created>
  <dcterms:modified xsi:type="dcterms:W3CDTF">2017-12-17T13:39:51Z</dcterms:modified>
</cp:coreProperties>
</file>